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1"/>
  </p:sldMasterIdLst>
  <p:notesMasterIdLst>
    <p:notesMasterId r:id="rId35"/>
  </p:notesMasterIdLst>
  <p:sldIdLst>
    <p:sldId id="256" r:id="rId2"/>
    <p:sldId id="289" r:id="rId3"/>
    <p:sldId id="257" r:id="rId4"/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70" r:id="rId15"/>
    <p:sldId id="269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6" r:id="rId32"/>
    <p:sldId id="287" r:id="rId33"/>
    <p:sldId id="288" r:id="rId34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2" autoAdjust="0"/>
    <p:restoredTop sz="94622" autoAdjust="0"/>
  </p:normalViewPr>
  <p:slideViewPr>
    <p:cSldViewPr snapToGrid="0" snapToObjects="1">
      <p:cViewPr varScale="1">
        <p:scale>
          <a:sx n="110" d="100"/>
          <a:sy n="110" d="100"/>
        </p:scale>
        <p:origin x="-558" y="-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png>
</file>

<file path=ppt/media/image2.png>
</file>

<file path=ppt/media/image3.png>
</file>

<file path=ppt/media/image4.png>
</file>

<file path=ppt/media/image5.tiff>
</file>

<file path=ppt/media/image6.tiff>
</file>

<file path=ppt/media/image7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013F4-8E9C-7442-A610-010F1E99E848}" type="datetimeFigureOut">
              <a:rPr lang="de-DE" smtClean="0"/>
              <a:t>05.07.2015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DC0A07-166C-2C47-B6BD-482F9F7E9AA6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890233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745165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5689853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DC0A07-166C-2C47-B6BD-482F9F7E9AA6}" type="slidenum">
              <a:rPr lang="de-DE" smtClean="0"/>
              <a:t>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006613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 smtClean="0"/>
              <a:t>WallHackAgemt</a:t>
            </a:r>
            <a:r>
              <a:rPr lang="de-DE" dirty="0" smtClean="0"/>
              <a:t>: </a:t>
            </a:r>
            <a:r>
              <a:rPr lang="de-DE" dirty="0" err="1" smtClean="0"/>
              <a:t>Knows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be</a:t>
            </a:r>
            <a:r>
              <a:rPr lang="de-DE" dirty="0" smtClean="0"/>
              <a:t> </a:t>
            </a:r>
            <a:r>
              <a:rPr lang="de-DE" dirty="0" err="1" smtClean="0"/>
              <a:t>drawn</a:t>
            </a:r>
            <a:r>
              <a:rPr lang="de-DE" dirty="0" smtClean="0"/>
              <a:t>,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isnt</a:t>
            </a:r>
            <a:r>
              <a:rPr lang="de-DE" baseline="0" dirty="0" smtClean="0"/>
              <a:t> </a:t>
            </a:r>
            <a:r>
              <a:rPr lang="de-DE" baseline="0" smtClean="0"/>
              <a:t>busted</a:t>
            </a:r>
            <a:endParaRPr lang="de-DE" dirty="0" smtClean="0"/>
          </a:p>
          <a:p>
            <a:r>
              <a:rPr lang="de-DE" dirty="0" err="1" smtClean="0"/>
              <a:t>AlwaysStandAgent</a:t>
            </a:r>
            <a:r>
              <a:rPr lang="de-DE" dirty="0" smtClean="0"/>
              <a:t>:</a:t>
            </a:r>
            <a:r>
              <a:rPr lang="de-DE" baseline="0" dirty="0" smtClean="0"/>
              <a:t> just </a:t>
            </a:r>
            <a:r>
              <a:rPr lang="de-DE" baseline="0" dirty="0" err="1" smtClean="0"/>
              <a:t>stands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endParaRPr lang="de-DE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baseline="0" dirty="0" err="1" smtClean="0"/>
              <a:t>HitUntilAgent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draws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until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reaches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upper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bound</a:t>
            </a:r>
            <a:endParaRPr lang="de-DE" dirty="0" smtClean="0"/>
          </a:p>
          <a:p>
            <a:r>
              <a:rPr lang="de-DE" baseline="0" dirty="0" err="1" smtClean="0"/>
              <a:t>ReflexAgent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does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random</a:t>
            </a:r>
            <a:r>
              <a:rPr lang="de-DE" baseline="0" dirty="0" smtClean="0"/>
              <a:t> </a:t>
            </a:r>
            <a:r>
              <a:rPr lang="de-DE" baseline="0" dirty="0" err="1" smtClean="0"/>
              <a:t>move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ist </a:t>
            </a:r>
            <a:r>
              <a:rPr lang="de-DE" baseline="0" dirty="0" err="1" smtClean="0"/>
              <a:t>allowed</a:t>
            </a:r>
            <a:endParaRPr lang="de-DE" baseline="0" dirty="0" smtClean="0"/>
          </a:p>
          <a:p>
            <a:r>
              <a:rPr lang="de-DE" baseline="0" dirty="0" err="1" smtClean="0"/>
              <a:t>BasicStrategyAgent</a:t>
            </a:r>
            <a:r>
              <a:rPr lang="de-DE" baseline="0" dirty="0" smtClean="0"/>
              <a:t>: 3 different </a:t>
            </a:r>
            <a:r>
              <a:rPr lang="de-DE" baseline="0" dirty="0" err="1" smtClean="0"/>
              <a:t>strategies</a:t>
            </a:r>
            <a:r>
              <a:rPr lang="de-DE" baseline="0" dirty="0" smtClean="0"/>
              <a:t>:</a:t>
            </a:r>
          </a:p>
          <a:p>
            <a:r>
              <a:rPr lang="de-DE" baseline="0" dirty="0" smtClean="0"/>
              <a:t>	-split: a </a:t>
            </a:r>
            <a:r>
              <a:rPr lang="de-DE" baseline="0" dirty="0" err="1" smtClean="0"/>
              <a:t>split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smtClean="0"/>
              <a:t>	-soft: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an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smtClean="0"/>
              <a:t>	-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: a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player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no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ace</a:t>
            </a:r>
            <a:endParaRPr lang="de-DE" baseline="0" dirty="0" smtClean="0"/>
          </a:p>
          <a:p>
            <a:r>
              <a:rPr lang="de-DE" baseline="0" dirty="0" err="1" smtClean="0"/>
              <a:t>HighLowAgent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strategy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high-</a:t>
            </a:r>
            <a:r>
              <a:rPr lang="de-DE" baseline="0" dirty="0" err="1" smtClean="0"/>
              <a:t>low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counting</a:t>
            </a:r>
            <a:endParaRPr lang="de-DE" baseline="0" dirty="0" smtClean="0"/>
          </a:p>
          <a:p>
            <a:r>
              <a:rPr lang="de-DE" baseline="0" dirty="0" err="1" smtClean="0"/>
              <a:t>PredicateAgent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defined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some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java-Predicates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implements</a:t>
            </a:r>
            <a:r>
              <a:rPr lang="de-DE" baseline="0" dirty="0" smtClean="0"/>
              <a:t> a </a:t>
            </a:r>
            <a:r>
              <a:rPr lang="de-DE" baseline="0" dirty="0" err="1" smtClean="0"/>
              <a:t>mixture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of</a:t>
            </a:r>
            <a:r>
              <a:rPr lang="de-DE" baseline="0" dirty="0" smtClean="0"/>
              <a:t> soft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hard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strategy</a:t>
            </a:r>
            <a:endParaRPr lang="de-DE" baseline="0" dirty="0" smtClean="0"/>
          </a:p>
          <a:p>
            <a:r>
              <a:rPr lang="de-DE" baseline="0" dirty="0" err="1" smtClean="0"/>
              <a:t>SaveAgent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can‘t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busted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because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drawing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only</a:t>
            </a:r>
            <a:r>
              <a:rPr lang="de-DE" baseline="0" dirty="0" smtClean="0"/>
              <a:t> </a:t>
            </a:r>
            <a:r>
              <a:rPr lang="de-DE" baseline="0" dirty="0" err="1" smtClean="0"/>
              <a:t>done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lower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equal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11</a:t>
            </a:r>
          </a:p>
          <a:p>
            <a:r>
              <a:rPr lang="de-DE" baseline="0" dirty="0" err="1" smtClean="0"/>
              <a:t>LearningAgent</a:t>
            </a:r>
            <a:r>
              <a:rPr lang="de-DE" baseline="0" dirty="0" smtClean="0"/>
              <a:t>: </a:t>
            </a:r>
            <a:r>
              <a:rPr lang="de-DE" baseline="0" dirty="0" err="1" smtClean="0"/>
              <a:t>saves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for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winning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losing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performs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according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those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hands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and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their</a:t>
            </a:r>
            <a:r>
              <a:rPr lang="de-DE" baseline="0" dirty="0" smtClean="0"/>
              <a:t> </a:t>
            </a:r>
            <a:r>
              <a:rPr lang="de-DE" baseline="0" dirty="0" err="1" smtClean="0"/>
              <a:t>values</a:t>
            </a:r>
            <a:endParaRPr lang="de-DE" baseline="0" dirty="0" smtClean="0"/>
          </a:p>
          <a:p>
            <a:endParaRPr lang="de-DE" baseline="0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66892B0-DCF0-4633-9F88-2CB912514798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726760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22517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Default </a:t>
            </a:r>
            <a:r>
              <a:rPr lang="de-DE" dirty="0" err="1" smtClean="0"/>
              <a:t>constructor</a:t>
            </a:r>
            <a:r>
              <a:rPr lang="de-DE" dirty="0" smtClean="0"/>
              <a:t>:</a:t>
            </a:r>
          </a:p>
          <a:p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set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name</a:t>
            </a:r>
            <a:endParaRPr lang="de-DE" dirty="0" smtClean="0"/>
          </a:p>
          <a:p>
            <a:endParaRPr lang="de-DE" dirty="0" smtClean="0"/>
          </a:p>
          <a:p>
            <a:r>
              <a:rPr lang="de-DE" dirty="0" smtClean="0"/>
              <a:t>Optional-</a:t>
            </a:r>
            <a:r>
              <a:rPr lang="de-DE" dirty="0" err="1" smtClean="0"/>
              <a:t>Method</a:t>
            </a:r>
            <a:r>
              <a:rPr lang="de-DE" baseline="0" dirty="0" smtClean="0"/>
              <a:t>:</a:t>
            </a:r>
          </a:p>
          <a:p>
            <a:r>
              <a:rPr lang="de-DE" baseline="0" dirty="0" err="1" smtClean="0"/>
              <a:t>to</a:t>
            </a:r>
            <a:r>
              <a:rPr lang="de-DE" baseline="0" dirty="0" smtClean="0"/>
              <a:t> </a:t>
            </a:r>
            <a:r>
              <a:rPr lang="de-DE" baseline="0" dirty="0" err="1" smtClean="0"/>
              <a:t>reset</a:t>
            </a:r>
            <a:r>
              <a:rPr lang="de-DE" baseline="0" dirty="0" smtClean="0"/>
              <a:t> </a:t>
            </a:r>
            <a:r>
              <a:rPr lang="de-DE" baseline="0" dirty="0" err="1" smtClean="0"/>
              <a:t>the</a:t>
            </a:r>
            <a:r>
              <a:rPr lang="de-DE" baseline="0" dirty="0" smtClean="0"/>
              <a:t> wage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431952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smtClean="0"/>
              <a:t>Legende:</a:t>
            </a:r>
            <a:br>
              <a:rPr lang="de-DE" dirty="0" smtClean="0"/>
            </a:br>
            <a:r>
              <a:rPr lang="de-DE" dirty="0" smtClean="0"/>
              <a:t>S = stand</a:t>
            </a:r>
          </a:p>
          <a:p>
            <a:r>
              <a:rPr lang="de-DE" dirty="0" smtClean="0"/>
              <a:t>H = </a:t>
            </a:r>
            <a:r>
              <a:rPr lang="de-DE" dirty="0" err="1" smtClean="0"/>
              <a:t>hit</a:t>
            </a:r>
            <a:endParaRPr lang="de-DE" dirty="0" smtClean="0"/>
          </a:p>
          <a:p>
            <a:r>
              <a:rPr lang="de-DE" dirty="0" smtClean="0"/>
              <a:t>P = Split</a:t>
            </a:r>
          </a:p>
          <a:p>
            <a:r>
              <a:rPr lang="de-DE" dirty="0" smtClean="0"/>
              <a:t>DD = doubledown</a:t>
            </a:r>
          </a:p>
          <a:p>
            <a:endParaRPr lang="de-DE" dirty="0" smtClean="0"/>
          </a:p>
          <a:p>
            <a:r>
              <a:rPr lang="de-DE" dirty="0" smtClean="0"/>
              <a:t>H/P</a:t>
            </a:r>
            <a:r>
              <a:rPr lang="de-DE" baseline="0" dirty="0" smtClean="0"/>
              <a:t> = Split,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DD </a:t>
            </a:r>
            <a:r>
              <a:rPr lang="de-DE" baseline="0" dirty="0" err="1" smtClean="0"/>
              <a:t>is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afterwards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> -&gt; </a:t>
            </a:r>
            <a:r>
              <a:rPr lang="de-DE" baseline="0" dirty="0" err="1" smtClean="0"/>
              <a:t>We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always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r>
              <a:rPr lang="de-DE" baseline="0" dirty="0" smtClean="0"/>
              <a:t/>
            </a:r>
            <a:br>
              <a:rPr lang="de-DE" baseline="0" dirty="0" smtClean="0"/>
            </a:br>
            <a:r>
              <a:rPr lang="de-DE" baseline="0" dirty="0" smtClean="0"/>
              <a:t>H/R = Surrender </a:t>
            </a:r>
            <a:r>
              <a:rPr lang="de-DE" baseline="0" dirty="0" err="1" smtClean="0"/>
              <a:t>if</a:t>
            </a:r>
            <a:r>
              <a:rPr lang="de-DE" baseline="0" dirty="0" smtClean="0"/>
              <a:t> </a:t>
            </a:r>
            <a:r>
              <a:rPr lang="de-DE" baseline="0" dirty="0" err="1" smtClean="0"/>
              <a:t>allowed</a:t>
            </a:r>
            <a:r>
              <a:rPr lang="de-DE" baseline="0" dirty="0" smtClean="0"/>
              <a:t>, </a:t>
            </a:r>
            <a:r>
              <a:rPr lang="de-DE" baseline="0" dirty="0" err="1" smtClean="0"/>
              <a:t>else</a:t>
            </a:r>
            <a:r>
              <a:rPr lang="de-DE" baseline="0" dirty="0" smtClean="0"/>
              <a:t> </a:t>
            </a:r>
            <a:r>
              <a:rPr lang="de-DE" baseline="0" dirty="0" err="1" smtClean="0"/>
              <a:t>hit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281C21E-E359-4BB1-A3FA-DFEBC16CF0D6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245497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smtClean="0"/>
              <a:t>Master-Untertitelformat bearbeiten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C9B107-DBE1-5447-89CC-BFC2287BEA3C}" type="datetime1">
              <a:rPr lang="de-DE" smtClean="0"/>
              <a:t>05.07.2015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308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DB6541-4C4E-CD4A-BCD4-C3E1A6CA04F0}" type="datetime1">
              <a:rPr lang="de-DE" smtClean="0"/>
              <a:t>05.07.2015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846612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F0E1-D4A8-D744-B4CF-A1F0A6C0354E}" type="datetime1">
              <a:rPr lang="de-DE" smtClean="0"/>
              <a:t>05.07.2015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59082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E09A57-6979-FC43-BF82-751BBF29B2DF}" type="datetime1">
              <a:rPr lang="de-DE" smtClean="0"/>
              <a:t>05.07.2015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252023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7B707-79E9-2E48-8492-B3415989B4FD}" type="datetime1">
              <a:rPr lang="de-DE" smtClean="0"/>
              <a:t>05.07.2015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761532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6CA162-10D7-B544-BEDB-79D43A8D5212}" type="datetime1">
              <a:rPr lang="de-DE" smtClean="0"/>
              <a:t>05.07.2015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975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D84C6-05FA-6C4A-B00B-D4BBCC8723AD}" type="datetime1">
              <a:rPr lang="de-DE" smtClean="0"/>
              <a:t>05.07.2015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399014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75C7BC0-C88F-0B41-B4E3-F224ECE49C3C}" type="datetime1">
              <a:rPr lang="de-DE" smtClean="0"/>
              <a:t>05.07.2015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2761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E75213-D39A-F94E-A79B-EA0B4FDBB52F}" type="datetime1">
              <a:rPr lang="de-DE" smtClean="0"/>
              <a:t>05.07.2015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534688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0C782C-DA29-3740-8059-D3885FB8EF93}" type="datetime1">
              <a:rPr lang="de-DE" smtClean="0"/>
              <a:t>05.07.2015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1307943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 smtClean="0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76B410-F791-5649-8EF5-C47019E46F04}" type="datetime1">
              <a:rPr lang="de-DE" smtClean="0"/>
              <a:t>05.07.2015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390360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smtClean="0"/>
              <a:t>Mastertitelformat bearbeiten</a:t>
            </a:r>
            <a:endParaRPr lang="de-DE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smtClean="0"/>
              <a:t>Mastertextformat bearbeiten</a:t>
            </a:r>
          </a:p>
          <a:p>
            <a:pPr lvl="1"/>
            <a:r>
              <a:rPr lang="de-DE" smtClean="0"/>
              <a:t>Zweite Ebene</a:t>
            </a:r>
          </a:p>
          <a:p>
            <a:pPr lvl="2"/>
            <a:r>
              <a:rPr lang="de-DE" smtClean="0"/>
              <a:t>Dritte Ebene</a:t>
            </a:r>
          </a:p>
          <a:p>
            <a:pPr lvl="3"/>
            <a:r>
              <a:rPr lang="de-DE" smtClean="0"/>
              <a:t>Vierte Ebene</a:t>
            </a:r>
          </a:p>
          <a:p>
            <a:pPr lvl="4"/>
            <a:r>
              <a:rPr lang="de-DE" smtClean="0"/>
              <a:t>Fünfte Ebene</a:t>
            </a:r>
            <a:endParaRPr lang="de-DE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051D-0ADE-7E41-B6D8-4C4EAC8EBD11}" type="datetime1">
              <a:rPr lang="de-DE" smtClean="0"/>
              <a:t>05.07.2015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94FF45D-9161-CB43-85E8-39206368FD44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b="1" dirty="0" smtClean="0">
                <a:latin typeface="Helvetica Neue" charset="0"/>
                <a:ea typeface="Helvetica Neue" charset="0"/>
                <a:cs typeface="Helvetica Neue" charset="0"/>
              </a:rPr>
              <a:t>Black Jack</a:t>
            </a:r>
            <a:endParaRPr lang="de-DE" b="1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by</a:t>
            </a:r>
            <a:r>
              <a:rPr lang="de-DE" dirty="0"/>
              <a:t> Andrea Kaminski, Dajana Berthold, Michael </a:t>
            </a:r>
            <a:r>
              <a:rPr lang="de-DE" dirty="0" err="1"/>
              <a:t>Freiwald</a:t>
            </a:r>
            <a:r>
              <a:rPr lang="de-DE" dirty="0"/>
              <a:t>, Andreas Mayer, Matthias </a:t>
            </a:r>
            <a:r>
              <a:rPr lang="de-DE" dirty="0" err="1"/>
              <a:t>Müller-Brockhausen</a:t>
            </a:r>
            <a:r>
              <a:rPr lang="de-DE" dirty="0"/>
              <a:t>, Daniel </a:t>
            </a:r>
            <a:r>
              <a:rPr lang="de-DE" dirty="0" err="1"/>
              <a:t>Sikeler</a:t>
            </a:r>
            <a:r>
              <a:rPr lang="de-DE" dirty="0"/>
              <a:t> </a:t>
            </a:r>
          </a:p>
          <a:p>
            <a:endParaRPr lang="de-DE" dirty="0" smtClean="0"/>
          </a:p>
        </p:txBody>
      </p:sp>
      <p:pic>
        <p:nvPicPr>
          <p:cNvPr id="4" name="Picture 2" descr="ttps://lh4.ggpht.com/-fd1T1ZGYi01Aohv_f96h_wXr9iJvz8u9A9CtrlTVE-wjNy5wIb8OPO6618ii_qcTU0=w30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63744" y="1030288"/>
            <a:ext cx="2304256" cy="23042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16927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2: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s</a:t>
            </a:r>
            <a:r>
              <a:rPr lang="de-DE" sz="2800" dirty="0" err="1" smtClean="0"/>
              <a:t>tart</a:t>
            </a:r>
            <a:r>
              <a:rPr lang="de-DE" sz="2800" dirty="0" smtClean="0"/>
              <a:t> </a:t>
            </a:r>
            <a:r>
              <a:rPr lang="de-DE" sz="2800" dirty="0" err="1" smtClean="0"/>
              <a:t>with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zero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k</a:t>
            </a:r>
            <a:r>
              <a:rPr lang="de-DE" sz="2800" dirty="0" err="1" smtClean="0"/>
              <a:t>eep</a:t>
            </a:r>
            <a:r>
              <a:rPr lang="de-DE" sz="2800" dirty="0" smtClean="0"/>
              <a:t> </a:t>
            </a:r>
            <a:r>
              <a:rPr lang="de-DE" sz="2800" dirty="0" err="1" smtClean="0"/>
              <a:t>adding</a:t>
            </a:r>
            <a:r>
              <a:rPr lang="de-DE" sz="2800" dirty="0" smtClean="0"/>
              <a:t> </a:t>
            </a:r>
            <a:r>
              <a:rPr lang="de-DE" sz="2800" dirty="0" err="1" smtClean="0"/>
              <a:t>or</a:t>
            </a:r>
            <a:r>
              <a:rPr lang="de-DE" sz="2800" dirty="0" smtClean="0"/>
              <a:t> </a:t>
            </a:r>
            <a:r>
              <a:rPr lang="de-DE" sz="2800" dirty="0" err="1" smtClean="0"/>
              <a:t>subtracting</a:t>
            </a:r>
            <a:r>
              <a:rPr lang="de-DE" sz="2800" dirty="0" smtClean="0"/>
              <a:t> </a:t>
            </a:r>
            <a:r>
              <a:rPr lang="de-DE" sz="2800" dirty="0" err="1" smtClean="0"/>
              <a:t>from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</a:t>
            </a:r>
          </a:p>
          <a:p>
            <a:endParaRPr lang="de-DE" sz="2800" dirty="0"/>
          </a:p>
          <a:p>
            <a:r>
              <a:rPr lang="de-DE" sz="2800" b="1" dirty="0" err="1" smtClean="0"/>
              <a:t>Example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3,5,K,7,Q,A,8,5,4,2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1+1-1+0-1-1+0+1+1+1 = +2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D611F3-C8D1-1749-8233-ADA2FB4439DC}" type="slidenum">
              <a:rPr lang="de-DE" smtClean="0"/>
              <a:t>10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802984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3: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ivide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</a:t>
            </a:r>
            <a:r>
              <a:rPr lang="de-DE" sz="2800" dirty="0" err="1" smtClean="0"/>
              <a:t>by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number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remaining</a:t>
            </a:r>
            <a:endParaRPr lang="de-DE" sz="2800" dirty="0"/>
          </a:p>
          <a:p>
            <a:r>
              <a:rPr lang="de-DE" sz="2800" dirty="0" smtClean="0"/>
              <a:t>	-&gt; „True Count“</a:t>
            </a:r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r>
              <a:rPr lang="de-DE" sz="2800" dirty="0"/>
              <a:t>	</a:t>
            </a:r>
            <a:endParaRPr lang="de-DE" sz="2800" dirty="0" smtClean="0"/>
          </a:p>
          <a:p>
            <a:r>
              <a:rPr lang="de-DE" sz="2800" dirty="0" smtClean="0"/>
              <a:t>„</a:t>
            </a:r>
            <a:r>
              <a:rPr lang="de-DE" sz="2800" dirty="0" err="1" smtClean="0"/>
              <a:t>Running</a:t>
            </a:r>
            <a:r>
              <a:rPr lang="de-DE" sz="2800" dirty="0" smtClean="0"/>
              <a:t> Count“ = 7</a:t>
            </a:r>
          </a:p>
          <a:p>
            <a:r>
              <a:rPr lang="de-DE" sz="2800" dirty="0" smtClean="0"/>
              <a:t>4 </a:t>
            </a:r>
            <a:r>
              <a:rPr lang="de-DE" sz="2800" dirty="0" err="1" smtClean="0"/>
              <a:t>decks</a:t>
            </a:r>
            <a:r>
              <a:rPr lang="de-DE" sz="2800" dirty="0" smtClean="0"/>
              <a:t> </a:t>
            </a:r>
            <a:r>
              <a:rPr lang="de-DE" sz="2800" dirty="0" err="1" smtClean="0"/>
              <a:t>left</a:t>
            </a:r>
            <a:r>
              <a:rPr lang="de-DE" sz="2800" dirty="0" smtClean="0"/>
              <a:t>				</a:t>
            </a:r>
            <a:r>
              <a:rPr lang="de-DE" sz="2800" b="1" dirty="0" smtClean="0"/>
              <a:t>-&gt;</a:t>
            </a:r>
            <a:r>
              <a:rPr lang="de-DE" sz="2800" dirty="0" smtClean="0"/>
              <a:t>	     7 /4 = 1.75 ~ 2</a:t>
            </a:r>
            <a:endParaRPr lang="de-DE" sz="2800" dirty="0"/>
          </a:p>
          <a:p>
            <a:endParaRPr lang="de-DE" sz="2800" dirty="0" smtClean="0"/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0EBFF11-E6A7-534A-9A50-8540865C13F7}" type="slidenum">
              <a:rPr lang="de-DE" smtClean="0"/>
              <a:t>11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98295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4: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he</a:t>
            </a:r>
            <a:r>
              <a:rPr lang="de-DE" sz="2800" dirty="0" smtClean="0"/>
              <a:t>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w</a:t>
            </a:r>
            <a:r>
              <a:rPr lang="de-DE" sz="2800" dirty="0" err="1" smtClean="0"/>
              <a:t>hen</a:t>
            </a:r>
            <a:r>
              <a:rPr lang="de-DE" sz="2800" dirty="0" smtClean="0"/>
              <a:t> </a:t>
            </a:r>
            <a:r>
              <a:rPr lang="de-DE" sz="2800" dirty="0" err="1" smtClean="0"/>
              <a:t>and</a:t>
            </a:r>
            <a:r>
              <a:rPr lang="de-DE" sz="2800" dirty="0" smtClean="0"/>
              <a:t> </a:t>
            </a:r>
            <a:r>
              <a:rPr lang="de-DE" sz="2800" dirty="0" err="1" smtClean="0"/>
              <a:t>how</a:t>
            </a:r>
            <a:r>
              <a:rPr lang="de-DE" sz="2800" dirty="0" smtClean="0"/>
              <a:t> </a:t>
            </a:r>
            <a:r>
              <a:rPr lang="de-DE" sz="2800" dirty="0" err="1" smtClean="0"/>
              <a:t>much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</a:t>
            </a:r>
            <a:r>
              <a:rPr lang="de-DE" sz="2800" dirty="0" err="1" smtClean="0"/>
              <a:t>bet</a:t>
            </a:r>
            <a:r>
              <a:rPr lang="de-DE" sz="2800" dirty="0" smtClean="0"/>
              <a:t> </a:t>
            </a:r>
            <a:r>
              <a:rPr lang="de-DE" sz="2800" dirty="0" err="1" smtClean="0"/>
              <a:t>depends</a:t>
            </a:r>
            <a:r>
              <a:rPr lang="de-DE" sz="2800" dirty="0" smtClean="0"/>
              <a:t> on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own</a:t>
            </a:r>
            <a:r>
              <a:rPr lang="de-DE" sz="2800" dirty="0" smtClean="0"/>
              <a:t> style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t</a:t>
            </a:r>
            <a:r>
              <a:rPr lang="de-DE" sz="2800" dirty="0" err="1" smtClean="0"/>
              <a:t>ry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make</a:t>
            </a:r>
            <a:r>
              <a:rPr lang="de-DE" sz="2800" dirty="0" smtClean="0"/>
              <a:t> </a:t>
            </a:r>
            <a:r>
              <a:rPr lang="de-DE" sz="2800" dirty="0" err="1" smtClean="0"/>
              <a:t>your</a:t>
            </a:r>
            <a:r>
              <a:rPr lang="de-DE" sz="2800" dirty="0" smtClean="0"/>
              <a:t> </a:t>
            </a:r>
            <a:r>
              <a:rPr lang="de-DE" sz="2800" dirty="0" err="1" smtClean="0"/>
              <a:t>play</a:t>
            </a:r>
            <a:r>
              <a:rPr lang="de-DE" sz="2800" dirty="0" smtClean="0"/>
              <a:t> </a:t>
            </a:r>
            <a:r>
              <a:rPr lang="de-DE" sz="2800" dirty="0" err="1" smtClean="0"/>
              <a:t>look</a:t>
            </a:r>
            <a:r>
              <a:rPr lang="de-DE" sz="2800" dirty="0" smtClean="0"/>
              <a:t> </a:t>
            </a:r>
            <a:r>
              <a:rPr lang="de-DE" sz="2800" dirty="0" err="1" smtClean="0"/>
              <a:t>natural</a:t>
            </a:r>
            <a:r>
              <a:rPr lang="de-DE" sz="2800" dirty="0" smtClean="0"/>
              <a:t> -&gt;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algn="ctr"/>
            <a:r>
              <a:rPr lang="de-DE" sz="2800" b="1" dirty="0" err="1"/>
              <a:t>i</a:t>
            </a:r>
            <a:r>
              <a:rPr lang="de-DE" sz="2800" b="1" dirty="0" err="1" smtClean="0"/>
              <a:t>ncrease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bets</a:t>
            </a:r>
            <a:r>
              <a:rPr lang="de-DE" sz="2800" b="1" dirty="0" smtClean="0"/>
              <a:t> after </a:t>
            </a:r>
            <a:r>
              <a:rPr lang="de-DE" sz="2800" b="1" dirty="0" err="1" smtClean="0"/>
              <a:t>win</a:t>
            </a:r>
            <a:endParaRPr lang="de-DE" sz="2800" b="1" dirty="0" smtClean="0"/>
          </a:p>
          <a:p>
            <a:pPr algn="ctr"/>
            <a:r>
              <a:rPr lang="de-DE" sz="2800" b="1" dirty="0" err="1"/>
              <a:t>d</a:t>
            </a:r>
            <a:r>
              <a:rPr lang="de-DE" sz="2800" b="1" dirty="0" err="1" smtClean="0"/>
              <a:t>ecrease</a:t>
            </a:r>
            <a:r>
              <a:rPr lang="de-DE" sz="2800" b="1" dirty="0" smtClean="0"/>
              <a:t> after a </a:t>
            </a:r>
            <a:r>
              <a:rPr lang="de-DE" sz="2800" b="1" dirty="0" err="1" smtClean="0"/>
              <a:t>loss</a:t>
            </a:r>
            <a:endParaRPr lang="de-DE" sz="2800" b="1" dirty="0" smtClean="0"/>
          </a:p>
          <a:p>
            <a:pPr algn="ctr"/>
            <a:r>
              <a:rPr lang="de-DE" sz="2800" b="1" dirty="0" err="1"/>
              <a:t>s</a:t>
            </a:r>
            <a:r>
              <a:rPr lang="de-DE" sz="2800" b="1" dirty="0" err="1" smtClean="0"/>
              <a:t>tay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the</a:t>
            </a:r>
            <a:r>
              <a:rPr lang="de-DE" sz="2800" b="1" dirty="0" smtClean="0"/>
              <a:t> same after push</a:t>
            </a:r>
          </a:p>
          <a:p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CCCF4CA0-8584-A647-A3A6-8978B6B49458}" type="slidenum">
              <a:rPr lang="de-DE" smtClean="0"/>
              <a:t>12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96689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5 (</a:t>
            </a:r>
            <a:r>
              <a:rPr lang="de-DE" sz="2800" b="1" dirty="0" err="1" smtClean="0"/>
              <a:t>for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some</a:t>
            </a:r>
            <a:r>
              <a:rPr lang="de-DE" sz="2800" b="1" dirty="0" smtClean="0"/>
              <a:t> </a:t>
            </a:r>
            <a:r>
              <a:rPr lang="de-DE" sz="2800" b="1" dirty="0" err="1" smtClean="0"/>
              <a:t>hands</a:t>
            </a:r>
            <a:r>
              <a:rPr lang="de-DE" sz="2800" b="1" dirty="0" smtClean="0"/>
              <a:t>):</a:t>
            </a:r>
          </a:p>
          <a:p>
            <a:endParaRPr lang="de-DE" sz="2800" b="1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p</a:t>
            </a:r>
            <a:r>
              <a:rPr lang="de-DE" sz="2800" dirty="0" err="1" smtClean="0"/>
              <a:t>lay</a:t>
            </a:r>
            <a:r>
              <a:rPr lang="de-DE" sz="2800" dirty="0" smtClean="0"/>
              <a:t> </a:t>
            </a:r>
            <a:r>
              <a:rPr lang="de-DE" sz="2800" dirty="0" err="1" smtClean="0"/>
              <a:t>according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„True Count“ AND a </a:t>
            </a:r>
            <a:r>
              <a:rPr lang="de-DE" sz="2800" dirty="0" err="1" smtClean="0"/>
              <a:t>table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„Index Numbers“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The </a:t>
            </a:r>
            <a:r>
              <a:rPr lang="de-DE" sz="2800" dirty="0" err="1" smtClean="0"/>
              <a:t>greater</a:t>
            </a:r>
            <a:r>
              <a:rPr lang="de-DE" sz="2800" dirty="0" smtClean="0"/>
              <a:t>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count</a:t>
            </a:r>
            <a:r>
              <a:rPr lang="de-DE" sz="2800" dirty="0" smtClean="0"/>
              <a:t>, </a:t>
            </a:r>
            <a:r>
              <a:rPr lang="de-DE" sz="2800" dirty="0" err="1" smtClean="0"/>
              <a:t>the</a:t>
            </a:r>
            <a:r>
              <a:rPr lang="de-DE" sz="2800" dirty="0" smtClean="0"/>
              <a:t> </a:t>
            </a:r>
            <a:r>
              <a:rPr lang="de-DE" sz="2800" dirty="0" err="1" smtClean="0"/>
              <a:t>more</a:t>
            </a:r>
            <a:r>
              <a:rPr lang="de-DE" sz="2800" dirty="0" smtClean="0"/>
              <a:t> </a:t>
            </a:r>
            <a:r>
              <a:rPr lang="de-DE" sz="2800" dirty="0" err="1" smtClean="0"/>
              <a:t>inclined</a:t>
            </a:r>
            <a:r>
              <a:rPr lang="de-DE" sz="2800" dirty="0" smtClean="0"/>
              <a:t> </a:t>
            </a:r>
            <a:r>
              <a:rPr lang="de-DE" sz="2800" dirty="0" err="1" smtClean="0"/>
              <a:t>you</a:t>
            </a:r>
            <a:r>
              <a:rPr lang="de-DE" sz="2800" dirty="0" smtClean="0"/>
              <a:t> will </a:t>
            </a:r>
            <a:r>
              <a:rPr lang="de-DE" sz="2800" dirty="0" err="1" smtClean="0"/>
              <a:t>be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STAND, DOUBLE, SPLIT </a:t>
            </a:r>
            <a:r>
              <a:rPr lang="de-DE" sz="2800" dirty="0" err="1" smtClean="0"/>
              <a:t>or</a:t>
            </a:r>
            <a:r>
              <a:rPr lang="de-DE" sz="2800" dirty="0" smtClean="0"/>
              <a:t> SURRENDER</a:t>
            </a:r>
          </a:p>
          <a:p>
            <a:endParaRPr lang="de-DE" sz="2800" dirty="0"/>
          </a:p>
          <a:p>
            <a:r>
              <a:rPr lang="de-DE" sz="2800" b="1" dirty="0" err="1"/>
              <a:t>e</a:t>
            </a:r>
            <a:r>
              <a:rPr lang="de-DE" sz="2800" b="1" dirty="0" err="1" smtClean="0"/>
              <a:t>xample</a:t>
            </a:r>
            <a:r>
              <a:rPr lang="de-DE" sz="2800" b="1" dirty="0" smtClean="0"/>
              <a:t>:</a:t>
            </a:r>
          </a:p>
          <a:p>
            <a:endParaRPr lang="de-DE" sz="2800" dirty="0"/>
          </a:p>
          <a:p>
            <a:r>
              <a:rPr lang="de-DE" sz="2800" b="1" dirty="0" smtClean="0"/>
              <a:t>P</a:t>
            </a:r>
            <a:r>
              <a:rPr lang="de-DE" sz="2800" dirty="0" smtClean="0"/>
              <a:t>: 15 , </a:t>
            </a:r>
            <a:r>
              <a:rPr lang="de-DE" sz="2800" b="1" dirty="0" smtClean="0"/>
              <a:t>D</a:t>
            </a:r>
            <a:r>
              <a:rPr lang="de-DE" sz="2800" dirty="0" smtClean="0"/>
              <a:t>: 10, </a:t>
            </a:r>
            <a:r>
              <a:rPr lang="de-DE" sz="2800" b="1" dirty="0" smtClean="0"/>
              <a:t>True Count</a:t>
            </a:r>
            <a:r>
              <a:rPr lang="de-DE" sz="2800" dirty="0" smtClean="0"/>
              <a:t>: 4  	</a:t>
            </a:r>
            <a:r>
              <a:rPr lang="de-DE" sz="2800" b="1" dirty="0" smtClean="0"/>
              <a:t>-&gt;</a:t>
            </a:r>
            <a:r>
              <a:rPr lang="de-DE" sz="2800" dirty="0" smtClean="0"/>
              <a:t> 	STAND </a:t>
            </a:r>
            <a:r>
              <a:rPr lang="de-DE" sz="2800" dirty="0" err="1" smtClean="0"/>
              <a:t>if</a:t>
            </a:r>
            <a:r>
              <a:rPr lang="de-DE" sz="2800" dirty="0" smtClean="0"/>
              <a:t> True Count &gt;= 4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B4CF1BB-061D-FE4E-9611-2CA38F85C9A1}" type="slidenum">
              <a:rPr lang="de-DE" smtClean="0"/>
              <a:t>13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862067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7789" y="1856813"/>
            <a:ext cx="4495238" cy="2809524"/>
          </a:xfrm>
          <a:prstGeom prst="rect">
            <a:avLst/>
          </a:prstGeom>
        </p:spPr>
      </p:pic>
      <p:pic>
        <p:nvPicPr>
          <p:cNvPr id="8" name="Grafik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104" y="0"/>
            <a:ext cx="4518545" cy="6858000"/>
          </a:xfrm>
          <a:prstGeom prst="rect">
            <a:avLst/>
          </a:prstGeom>
        </p:spPr>
      </p:pic>
      <p:sp>
        <p:nvSpPr>
          <p:cNvPr id="5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84120ADD-91B7-E34C-B719-B0D72E7E1C1C}" type="slidenum">
              <a:rPr lang="de-DE" smtClean="0"/>
              <a:t>14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72755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Table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058078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f</a:t>
            </a:r>
            <a:r>
              <a:rPr lang="de-DE" sz="2800" dirty="0" err="1" smtClean="0"/>
              <a:t>irst</a:t>
            </a:r>
            <a:r>
              <a:rPr lang="de-DE" sz="2800" dirty="0" smtClean="0"/>
              <a:t> time 1958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/>
              <a:t>l</a:t>
            </a:r>
            <a:r>
              <a:rPr lang="de-DE" sz="2800" dirty="0" err="1" smtClean="0"/>
              <a:t>eft</a:t>
            </a:r>
            <a:r>
              <a:rPr lang="de-DE" sz="2800" dirty="0" smtClean="0"/>
              <a:t>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Player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/>
              <a:t>h</a:t>
            </a:r>
            <a:r>
              <a:rPr lang="de-DE" sz="2800" dirty="0" smtClean="0"/>
              <a:t>orizontal </a:t>
            </a:r>
            <a:r>
              <a:rPr lang="de-DE" sz="2800" dirty="0" err="1" smtClean="0"/>
              <a:t>column</a:t>
            </a:r>
            <a:r>
              <a:rPr lang="de-DE" sz="2800" dirty="0" smtClean="0"/>
              <a:t> </a:t>
            </a:r>
            <a:r>
              <a:rPr lang="de-DE" sz="2800" dirty="0" err="1" smtClean="0"/>
              <a:t>hand</a:t>
            </a:r>
            <a:r>
              <a:rPr lang="de-DE" sz="2800" dirty="0" smtClean="0"/>
              <a:t> </a:t>
            </a:r>
            <a:r>
              <a:rPr lang="de-DE" sz="2800" dirty="0" err="1" smtClean="0"/>
              <a:t>of</a:t>
            </a:r>
            <a:r>
              <a:rPr lang="de-DE" sz="2800" dirty="0" smtClean="0"/>
              <a:t> Dealer</a:t>
            </a:r>
          </a:p>
          <a:p>
            <a:endParaRPr lang="de-DE" sz="2800" b="1" dirty="0" smtClean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42673DF8-566C-6444-917D-879683AFBE43}" type="slidenum">
              <a:rPr lang="de-DE" smtClean="0"/>
              <a:t>15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0138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AI </a:t>
            </a:r>
            <a:r>
              <a:rPr lang="de-DE" dirty="0" err="1"/>
              <a:t>r</a:t>
            </a:r>
            <a:r>
              <a:rPr lang="de-DE" dirty="0" err="1" smtClean="0"/>
              <a:t>elevance</a:t>
            </a:r>
            <a:endParaRPr lang="de-DE" dirty="0"/>
          </a:p>
        </p:txBody>
      </p:sp>
      <p:sp>
        <p:nvSpPr>
          <p:cNvPr id="5" name="Inhaltsplatzhalter 4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d</a:t>
            </a:r>
            <a:r>
              <a:rPr lang="de-DE" dirty="0" smtClean="0"/>
              <a:t>ifferent </a:t>
            </a:r>
            <a:r>
              <a:rPr lang="de-DE" dirty="0" err="1" smtClean="0"/>
              <a:t>types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endParaRPr lang="de-DE" dirty="0" smtClean="0"/>
          </a:p>
          <a:p>
            <a:pPr lvl="1"/>
            <a:r>
              <a:rPr lang="de-DE" dirty="0" smtClean="0"/>
              <a:t>Simple Reflex Agent</a:t>
            </a:r>
          </a:p>
          <a:p>
            <a:pPr lvl="1"/>
            <a:r>
              <a:rPr lang="de-DE" dirty="0" err="1" smtClean="0"/>
              <a:t>Omniscient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Model </a:t>
            </a:r>
            <a:r>
              <a:rPr lang="de-DE" dirty="0" err="1" smtClean="0"/>
              <a:t>Based</a:t>
            </a:r>
            <a:r>
              <a:rPr lang="de-DE" dirty="0" smtClean="0"/>
              <a:t> Reflex Agent</a:t>
            </a:r>
          </a:p>
          <a:p>
            <a:pPr lvl="1"/>
            <a:r>
              <a:rPr lang="de-DE" dirty="0" smtClean="0"/>
              <a:t>Goal </a:t>
            </a:r>
            <a:r>
              <a:rPr lang="de-DE" dirty="0" err="1" smtClean="0"/>
              <a:t>Based</a:t>
            </a:r>
            <a:r>
              <a:rPr lang="de-DE" dirty="0" smtClean="0"/>
              <a:t> Agent</a:t>
            </a:r>
          </a:p>
          <a:p>
            <a:pPr lvl="1"/>
            <a:r>
              <a:rPr lang="de-DE" dirty="0" smtClean="0"/>
              <a:t>Learning Agent</a:t>
            </a:r>
          </a:p>
          <a:p>
            <a:r>
              <a:rPr lang="de-DE" dirty="0" err="1"/>
              <a:t>p</a:t>
            </a:r>
            <a:r>
              <a:rPr lang="de-DE" dirty="0" err="1" smtClean="0"/>
              <a:t>redicate</a:t>
            </a:r>
            <a:r>
              <a:rPr lang="de-DE" dirty="0" smtClean="0"/>
              <a:t> </a:t>
            </a:r>
            <a:r>
              <a:rPr lang="de-DE" dirty="0" err="1"/>
              <a:t>l</a:t>
            </a:r>
            <a:r>
              <a:rPr lang="de-DE" dirty="0" err="1" smtClean="0"/>
              <a:t>ogic</a:t>
            </a:r>
            <a:endParaRPr lang="de-DE" dirty="0" smtClean="0"/>
          </a:p>
          <a:p>
            <a:pPr lvl="1"/>
            <a:r>
              <a:rPr lang="de-DE" dirty="0" smtClean="0"/>
              <a:t>Java </a:t>
            </a:r>
            <a:r>
              <a:rPr lang="de-DE" dirty="0" err="1" smtClean="0"/>
              <a:t>has</a:t>
            </a:r>
            <a:r>
              <a:rPr lang="de-DE" dirty="0" smtClean="0"/>
              <a:t> a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with</a:t>
            </a:r>
            <a:r>
              <a:rPr lang="de-DE" dirty="0" smtClean="0"/>
              <a:t> „</a:t>
            </a:r>
            <a:r>
              <a:rPr lang="de-DE" dirty="0" err="1" smtClean="0"/>
              <a:t>and</a:t>
            </a:r>
            <a:r>
              <a:rPr lang="de-DE" dirty="0" smtClean="0"/>
              <a:t>“, „</a:t>
            </a:r>
            <a:r>
              <a:rPr lang="de-DE" dirty="0" err="1" smtClean="0"/>
              <a:t>or</a:t>
            </a:r>
            <a:r>
              <a:rPr lang="de-DE" dirty="0" smtClean="0"/>
              <a:t>“ </a:t>
            </a:r>
            <a:r>
              <a:rPr lang="de-DE" dirty="0" err="1" smtClean="0"/>
              <a:t>and</a:t>
            </a:r>
            <a:r>
              <a:rPr lang="de-DE" dirty="0" smtClean="0"/>
              <a:t> „</a:t>
            </a:r>
            <a:r>
              <a:rPr lang="de-DE" dirty="0" err="1" smtClean="0"/>
              <a:t>negate</a:t>
            </a:r>
            <a:r>
              <a:rPr lang="de-DE" dirty="0" smtClean="0"/>
              <a:t>“ </a:t>
            </a:r>
            <a:r>
              <a:rPr lang="de-DE" dirty="0" err="1" smtClean="0"/>
              <a:t>method</a:t>
            </a:r>
            <a:r>
              <a:rPr lang="de-DE" dirty="0" err="1"/>
              <a:t>s</a:t>
            </a:r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755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Agent‘s</a:t>
            </a:r>
            <a:r>
              <a:rPr lang="de-DE" dirty="0" smtClean="0"/>
              <a:t> </a:t>
            </a:r>
            <a:r>
              <a:rPr lang="de-DE" dirty="0"/>
              <a:t>P</a:t>
            </a:r>
            <a:r>
              <a:rPr lang="de-DE" dirty="0" smtClean="0"/>
              <a:t>erformance</a:t>
            </a:r>
            <a:endParaRPr lang="de-DE" dirty="0"/>
          </a:p>
        </p:txBody>
      </p:sp>
      <p:graphicFrame>
        <p:nvGraphicFramePr>
          <p:cNvPr id="4" name="Inhaltsplatzhalt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3945701"/>
              </p:ext>
            </p:extLst>
          </p:nvPr>
        </p:nvGraphicFramePr>
        <p:xfrm>
          <a:off x="1981200" y="1600200"/>
          <a:ext cx="8229600" cy="3708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34680"/>
                <a:gridCol w="1296144"/>
                <a:gridCol w="864096"/>
                <a:gridCol w="936104"/>
                <a:gridCol w="1152128"/>
                <a:gridCol w="946448"/>
              </a:tblGrid>
              <a:tr h="370840">
                <a:tc>
                  <a:txBody>
                    <a:bodyPr/>
                    <a:lstStyle/>
                    <a:p>
                      <a:r>
                        <a:rPr lang="de-DE" dirty="0" smtClean="0"/>
                        <a:t>Name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Type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Wins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Loses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Black</a:t>
                      </a:r>
                      <a:r>
                        <a:rPr lang="de-DE" baseline="0" dirty="0" smtClean="0"/>
                        <a:t> J</a:t>
                      </a:r>
                      <a:r>
                        <a:rPr lang="de-DE" dirty="0" smtClean="0"/>
                        <a:t>ack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Profit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WallHackAgent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Omniscient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5587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3075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2262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AlwaysStandAgent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3872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5618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-1513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HitUntilAgent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3987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5105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-884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ReflexAgent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Simple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3115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6811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-4619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BasicStrategyAgent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4746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489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-527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HighLowAgent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4091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5328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434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-6740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PredicateAgent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Model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4517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5411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433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-1321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SaveAgent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Goal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4192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5198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458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smtClean="0"/>
                        <a:t>-777</a:t>
                      </a:r>
                      <a:endParaRPr lang="de-DE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r>
                        <a:rPr lang="de-DE" dirty="0" err="1" smtClean="0"/>
                        <a:t>LearningAgent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Learning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4643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4816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453</a:t>
                      </a:r>
                      <a:endParaRPr lang="de-D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DE" dirty="0" smtClean="0"/>
                        <a:t>-598</a:t>
                      </a:r>
                      <a:endParaRPr lang="de-DE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946138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 smtClean="0"/>
              <a:t>Agent‘s</a:t>
            </a:r>
            <a:r>
              <a:rPr lang="de-DE" dirty="0" smtClean="0"/>
              <a:t> Performance (2)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1991544" y="1556793"/>
            <a:ext cx="8229600" cy="4525963"/>
          </a:xfrm>
        </p:spPr>
        <p:txBody>
          <a:bodyPr>
            <a:normAutofit/>
          </a:bodyPr>
          <a:lstStyle/>
          <a:p>
            <a:r>
              <a:rPr lang="de-DE" dirty="0" smtClean="0"/>
              <a:t>10000 </a:t>
            </a:r>
            <a:r>
              <a:rPr lang="de-DE" dirty="0" err="1" smtClean="0"/>
              <a:t>games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vs. </a:t>
            </a:r>
            <a:r>
              <a:rPr lang="de-DE" dirty="0" err="1" smtClean="0"/>
              <a:t>dealer</a:t>
            </a:r>
            <a:endParaRPr lang="de-DE" dirty="0" smtClean="0"/>
          </a:p>
          <a:p>
            <a:r>
              <a:rPr lang="de-DE" dirty="0" err="1" smtClean="0"/>
              <a:t>WallHackAgent</a:t>
            </a:r>
            <a:endParaRPr lang="de-DE" dirty="0" smtClean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comparison</a:t>
            </a:r>
            <a:r>
              <a:rPr lang="de-DE" dirty="0" smtClean="0"/>
              <a:t> </a:t>
            </a:r>
            <a:r>
              <a:rPr lang="de-DE" dirty="0" err="1" smtClean="0"/>
              <a:t>reasons</a:t>
            </a:r>
            <a:endParaRPr lang="de-DE" dirty="0" smtClean="0"/>
          </a:p>
          <a:p>
            <a:pPr lvl="1"/>
            <a:r>
              <a:rPr lang="de-DE" dirty="0" err="1"/>
              <a:t>b</a:t>
            </a:r>
            <a:r>
              <a:rPr lang="de-DE" dirty="0" err="1" smtClean="0"/>
              <a:t>est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endParaRPr lang="de-DE" dirty="0" smtClean="0"/>
          </a:p>
          <a:p>
            <a:r>
              <a:rPr lang="de-DE" dirty="0" smtClean="0"/>
              <a:t>Black Jack </a:t>
            </a:r>
            <a:r>
              <a:rPr lang="de-DE" dirty="0" err="1" smtClean="0"/>
              <a:t>doesn‘t</a:t>
            </a:r>
            <a:r>
              <a:rPr lang="de-DE" dirty="0" smtClean="0"/>
              <a:t> </a:t>
            </a:r>
            <a:r>
              <a:rPr lang="de-DE" dirty="0" err="1" smtClean="0"/>
              <a:t>say</a:t>
            </a:r>
            <a:r>
              <a:rPr lang="de-DE" dirty="0" smtClean="0"/>
              <a:t> </a:t>
            </a:r>
            <a:r>
              <a:rPr lang="de-DE" dirty="0" err="1" smtClean="0"/>
              <a:t>much</a:t>
            </a:r>
            <a:r>
              <a:rPr lang="de-DE" dirty="0" smtClean="0"/>
              <a:t> </a:t>
            </a:r>
            <a:r>
              <a:rPr lang="de-DE" dirty="0" err="1" smtClean="0"/>
              <a:t>about</a:t>
            </a:r>
            <a:r>
              <a:rPr lang="de-DE" dirty="0" smtClean="0"/>
              <a:t> </a:t>
            </a:r>
            <a:r>
              <a:rPr lang="de-DE" dirty="0" err="1" smtClean="0"/>
              <a:t>performance</a:t>
            </a:r>
            <a:r>
              <a:rPr lang="de-DE" dirty="0" smtClean="0"/>
              <a:t>.</a:t>
            </a:r>
          </a:p>
          <a:p>
            <a:r>
              <a:rPr lang="de-DE" dirty="0" err="1" smtClean="0"/>
              <a:t>Many</a:t>
            </a:r>
            <a:r>
              <a:rPr lang="de-DE" dirty="0" smtClean="0"/>
              <a:t> </a:t>
            </a:r>
            <a:r>
              <a:rPr lang="de-DE" dirty="0" err="1"/>
              <a:t>w</a:t>
            </a:r>
            <a:r>
              <a:rPr lang="de-DE" dirty="0" err="1" smtClean="0"/>
              <a:t>ins</a:t>
            </a:r>
            <a:r>
              <a:rPr lang="de-DE" dirty="0" smtClean="0"/>
              <a:t> </a:t>
            </a:r>
            <a:r>
              <a:rPr lang="de-DE" dirty="0" err="1" smtClean="0"/>
              <a:t>don‘t</a:t>
            </a:r>
            <a:r>
              <a:rPr lang="de-DE" dirty="0" smtClean="0"/>
              <a:t> </a:t>
            </a:r>
            <a:r>
              <a:rPr lang="de-DE" dirty="0" err="1" smtClean="0"/>
              <a:t>mean</a:t>
            </a:r>
            <a:r>
              <a:rPr lang="de-DE" dirty="0" smtClean="0"/>
              <a:t> high </a:t>
            </a:r>
            <a:r>
              <a:rPr lang="de-DE" dirty="0" err="1" smtClean="0"/>
              <a:t>profit</a:t>
            </a:r>
            <a:r>
              <a:rPr lang="de-DE" dirty="0" smtClean="0"/>
              <a:t> (</a:t>
            </a:r>
            <a:r>
              <a:rPr lang="de-DE" dirty="0" err="1" smtClean="0"/>
              <a:t>wager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relevant </a:t>
            </a:r>
            <a:r>
              <a:rPr lang="de-DE" dirty="0" err="1" smtClean="0"/>
              <a:t>too</a:t>
            </a:r>
            <a:r>
              <a:rPr lang="de-DE" dirty="0" smtClean="0"/>
              <a:t>).</a:t>
            </a:r>
          </a:p>
          <a:p>
            <a:r>
              <a:rPr lang="de-DE" dirty="0" smtClean="0"/>
              <a:t>Luck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significant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Black Jack </a:t>
            </a:r>
            <a:r>
              <a:rPr lang="de-DE" dirty="0" err="1" smtClean="0"/>
              <a:t>and</a:t>
            </a:r>
            <a:r>
              <a:rPr lang="de-DE" dirty="0" smtClean="0"/>
              <a:t> so </a:t>
            </a:r>
            <a:r>
              <a:rPr lang="de-DE" dirty="0" err="1" smtClean="0"/>
              <a:t>it‘s</a:t>
            </a:r>
            <a:r>
              <a:rPr lang="de-DE" dirty="0" smtClean="0"/>
              <a:t> </a:t>
            </a:r>
            <a:r>
              <a:rPr lang="de-DE" dirty="0" err="1" smtClean="0"/>
              <a:t>difficult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construct</a:t>
            </a:r>
            <a:r>
              <a:rPr lang="de-DE" dirty="0" smtClean="0"/>
              <a:t> </a:t>
            </a:r>
            <a:r>
              <a:rPr lang="de-DE" dirty="0" err="1" smtClean="0"/>
              <a:t>good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.</a:t>
            </a:r>
          </a:p>
          <a:p>
            <a:pPr marL="457200" lvl="1" indent="0">
              <a:buNone/>
            </a:pPr>
            <a:endParaRPr lang="de-DE" dirty="0" smtClean="0"/>
          </a:p>
          <a:p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693218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Software Design &amp; </a:t>
            </a:r>
            <a:r>
              <a:rPr lang="de-DE" dirty="0" err="1" smtClean="0"/>
              <a:t>Architecture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19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90079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Index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</a:p>
          <a:p>
            <a:r>
              <a:rPr lang="de-DE" dirty="0" err="1" smtClean="0"/>
              <a:t>Strategies</a:t>
            </a:r>
            <a:endParaRPr lang="de-DE" dirty="0" smtClean="0"/>
          </a:p>
          <a:p>
            <a:r>
              <a:rPr lang="de-DE" dirty="0" smtClean="0"/>
              <a:t>AI </a:t>
            </a:r>
            <a:r>
              <a:rPr lang="de-DE" dirty="0" err="1" smtClean="0"/>
              <a:t>Relevance</a:t>
            </a:r>
            <a:endParaRPr lang="de-DE" dirty="0" smtClean="0"/>
          </a:p>
          <a:p>
            <a:r>
              <a:rPr lang="de-DE" dirty="0" smtClean="0"/>
              <a:t>System Design &amp; </a:t>
            </a:r>
            <a:r>
              <a:rPr lang="de-DE" dirty="0" err="1" smtClean="0"/>
              <a:t>Architecture</a:t>
            </a:r>
            <a:endParaRPr lang="de-DE" dirty="0" smtClean="0"/>
          </a:p>
          <a:p>
            <a:r>
              <a:rPr lang="de-DE" dirty="0" smtClean="0"/>
              <a:t>Implementation</a:t>
            </a:r>
          </a:p>
          <a:p>
            <a:r>
              <a:rPr lang="de-DE" dirty="0" smtClean="0"/>
              <a:t>Live Demo</a:t>
            </a:r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56478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Basics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de-DE" dirty="0" err="1"/>
              <a:t>n</a:t>
            </a:r>
            <a:r>
              <a:rPr lang="de-DE" dirty="0" err="1" smtClean="0"/>
              <a:t>ecessity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a </a:t>
            </a:r>
            <a:r>
              <a:rPr lang="de-DE" dirty="0" smtClean="0"/>
              <a:t>Black Jack </a:t>
            </a:r>
            <a:r>
              <a:rPr lang="de-DE" dirty="0"/>
              <a:t>Game API</a:t>
            </a:r>
          </a:p>
          <a:p>
            <a:pPr lvl="1"/>
            <a:r>
              <a:rPr lang="de-DE" dirty="0" err="1"/>
              <a:t>i</a:t>
            </a:r>
            <a:r>
              <a:rPr lang="de-DE" dirty="0" err="1" smtClean="0"/>
              <a:t>mplement</a:t>
            </a:r>
            <a:r>
              <a:rPr lang="de-DE" dirty="0" smtClean="0"/>
              <a:t> </a:t>
            </a:r>
            <a:r>
              <a:rPr lang="de-DE" dirty="0" err="1"/>
              <a:t>own</a:t>
            </a:r>
            <a:r>
              <a:rPr lang="de-DE" dirty="0"/>
              <a:t> </a:t>
            </a:r>
            <a:r>
              <a:rPr lang="de-DE" dirty="0" err="1"/>
              <a:t>game</a:t>
            </a:r>
            <a:endParaRPr lang="de-DE" dirty="0"/>
          </a:p>
          <a:p>
            <a:pPr marL="0" indent="0">
              <a:buNone/>
            </a:pPr>
            <a:r>
              <a:rPr lang="de-DE" dirty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full</a:t>
            </a:r>
            <a:r>
              <a:rPr lang="de-DE" sz="2400" dirty="0" smtClean="0"/>
              <a:t> </a:t>
            </a:r>
            <a:r>
              <a:rPr lang="de-DE" sz="2400" dirty="0" err="1"/>
              <a:t>control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</a:t>
            </a:r>
            <a:r>
              <a:rPr lang="de-DE" sz="2400" dirty="0" err="1"/>
              <a:t>the</a:t>
            </a:r>
            <a:r>
              <a:rPr lang="de-DE" sz="2400" dirty="0"/>
              <a:t> </a:t>
            </a:r>
            <a:r>
              <a:rPr lang="de-DE" sz="2400" dirty="0" err="1"/>
              <a:t>api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/>
              <a:t>complete</a:t>
            </a:r>
            <a:r>
              <a:rPr lang="de-DE" sz="2400" dirty="0"/>
              <a:t> </a:t>
            </a:r>
            <a:r>
              <a:rPr lang="de-DE" sz="2400" dirty="0" err="1"/>
              <a:t>understanding</a:t>
            </a:r>
            <a:r>
              <a:rPr lang="de-DE" sz="2400" dirty="0"/>
              <a:t> </a:t>
            </a:r>
            <a:r>
              <a:rPr lang="de-DE" sz="2400" dirty="0" err="1"/>
              <a:t>of</a:t>
            </a:r>
            <a:r>
              <a:rPr lang="de-DE" sz="2400" dirty="0"/>
              <a:t> all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 smtClean="0"/>
              <a:t>mechanisms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waste</a:t>
            </a:r>
            <a:r>
              <a:rPr lang="de-DE" sz="2400" dirty="0"/>
              <a:t> time</a:t>
            </a:r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/>
              <a:t>potential </a:t>
            </a:r>
            <a:r>
              <a:rPr lang="de-DE" sz="2400" dirty="0" smtClean="0"/>
              <a:t>fault in </a:t>
            </a:r>
            <a:r>
              <a:rPr lang="de-DE" sz="2400" dirty="0" err="1" smtClean="0"/>
              <a:t>game</a:t>
            </a:r>
            <a:r>
              <a:rPr lang="de-DE" sz="2400" dirty="0" smtClean="0"/>
              <a:t> </a:t>
            </a:r>
            <a:r>
              <a:rPr lang="de-DE" sz="2400" dirty="0" err="1" smtClean="0"/>
              <a:t>logic</a:t>
            </a:r>
            <a:endParaRPr lang="de-DE" sz="2400" dirty="0"/>
          </a:p>
          <a:p>
            <a:pPr lvl="1"/>
            <a:r>
              <a:rPr lang="de-DE" dirty="0"/>
              <a:t>f</a:t>
            </a:r>
            <a:r>
              <a:rPr lang="de-DE" dirty="0" smtClean="0"/>
              <a:t>ind </a:t>
            </a:r>
            <a:r>
              <a:rPr lang="de-DE" dirty="0" err="1"/>
              <a:t>available</a:t>
            </a:r>
            <a:r>
              <a:rPr lang="de-DE" dirty="0"/>
              <a:t> </a:t>
            </a:r>
            <a:r>
              <a:rPr lang="de-DE" dirty="0" smtClean="0"/>
              <a:t>open </a:t>
            </a:r>
            <a:r>
              <a:rPr lang="de-DE" dirty="0" err="1" smtClean="0"/>
              <a:t>source</a:t>
            </a:r>
            <a:r>
              <a:rPr lang="de-DE" dirty="0" smtClean="0"/>
              <a:t> </a:t>
            </a:r>
            <a:r>
              <a:rPr lang="de-DE" dirty="0" err="1"/>
              <a:t>implementation</a:t>
            </a:r>
            <a:endParaRPr lang="de-DE" dirty="0"/>
          </a:p>
          <a:p>
            <a:pPr marL="0" indent="0">
              <a:buNone/>
            </a:pPr>
            <a:r>
              <a:rPr lang="de-DE" dirty="0" smtClean="0"/>
              <a:t>	</a:t>
            </a:r>
            <a:r>
              <a:rPr lang="de-DE" sz="2400" dirty="0" smtClean="0"/>
              <a:t>+ </a:t>
            </a:r>
            <a:r>
              <a:rPr lang="de-DE" sz="2400" dirty="0" err="1" smtClean="0"/>
              <a:t>more</a:t>
            </a:r>
            <a:r>
              <a:rPr lang="de-DE" sz="2400" dirty="0" smtClean="0"/>
              <a:t> time </a:t>
            </a:r>
            <a:r>
              <a:rPr lang="de-DE" sz="2400" dirty="0" err="1"/>
              <a:t>to</a:t>
            </a:r>
            <a:r>
              <a:rPr lang="de-DE" sz="2400" dirty="0"/>
              <a:t> </a:t>
            </a:r>
            <a:r>
              <a:rPr lang="de-DE" sz="2400" dirty="0" err="1"/>
              <a:t>build</a:t>
            </a:r>
            <a:r>
              <a:rPr lang="de-DE" sz="2400" dirty="0"/>
              <a:t> </a:t>
            </a:r>
            <a:r>
              <a:rPr lang="de-DE" sz="2400" dirty="0" err="1"/>
              <a:t>agents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+ </a:t>
            </a:r>
            <a:r>
              <a:rPr lang="de-DE" sz="2400" dirty="0" err="1" smtClean="0"/>
              <a:t>guarantees</a:t>
            </a:r>
            <a:r>
              <a:rPr lang="de-DE" sz="2400" dirty="0" smtClean="0"/>
              <a:t> </a:t>
            </a:r>
            <a:r>
              <a:rPr lang="de-DE" sz="2400" dirty="0" err="1"/>
              <a:t>correct</a:t>
            </a:r>
            <a:r>
              <a:rPr lang="de-DE" sz="2400" dirty="0"/>
              <a:t> </a:t>
            </a:r>
            <a:r>
              <a:rPr lang="de-DE" sz="2400" dirty="0" err="1"/>
              <a:t>game</a:t>
            </a:r>
            <a:r>
              <a:rPr lang="de-DE" sz="2400" dirty="0"/>
              <a:t> </a:t>
            </a:r>
            <a:r>
              <a:rPr lang="de-DE" sz="2400" dirty="0" err="1"/>
              <a:t>implementation</a:t>
            </a:r>
            <a:endParaRPr lang="de-DE" sz="2400" dirty="0"/>
          </a:p>
          <a:p>
            <a:pPr marL="0" indent="0">
              <a:buNone/>
            </a:pPr>
            <a:r>
              <a:rPr lang="de-DE" sz="2400" dirty="0" smtClean="0"/>
              <a:t>	- </a:t>
            </a:r>
            <a:r>
              <a:rPr lang="de-DE" sz="2400" dirty="0" err="1"/>
              <a:t>may</a:t>
            </a:r>
            <a:r>
              <a:rPr lang="de-DE" sz="2400" dirty="0"/>
              <a:t> </a:t>
            </a:r>
            <a:r>
              <a:rPr lang="de-DE" sz="2400" dirty="0" err="1"/>
              <a:t>need</a:t>
            </a:r>
            <a:r>
              <a:rPr lang="de-DE" sz="2400" dirty="0"/>
              <a:t> </a:t>
            </a:r>
            <a:r>
              <a:rPr lang="de-DE" sz="2400" dirty="0" err="1"/>
              <a:t>modifications</a:t>
            </a:r>
            <a:r>
              <a:rPr lang="de-DE" sz="2400" dirty="0"/>
              <a:t> </a:t>
            </a:r>
            <a:r>
              <a:rPr lang="de-DE" sz="2400" dirty="0" err="1"/>
              <a:t>to</a:t>
            </a:r>
            <a:r>
              <a:rPr lang="de-DE" sz="2400" dirty="0"/>
              <a:t> fit </a:t>
            </a:r>
            <a:r>
              <a:rPr lang="de-DE" sz="2400" dirty="0" err="1"/>
              <a:t>purpose</a:t>
            </a:r>
            <a:endParaRPr lang="de-DE" sz="2400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534433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 API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rovide</a:t>
            </a:r>
            <a:r>
              <a:rPr lang="de-DE" dirty="0" smtClean="0"/>
              <a:t> </a:t>
            </a:r>
            <a:r>
              <a:rPr lang="de-DE" dirty="0"/>
              <a:t>an </a:t>
            </a:r>
            <a:r>
              <a:rPr lang="de-DE" dirty="0" err="1" smtClean="0"/>
              <a:t>interface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players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revent</a:t>
            </a:r>
            <a:r>
              <a:rPr lang="de-DE" dirty="0" smtClean="0"/>
              <a:t> </a:t>
            </a:r>
            <a:r>
              <a:rPr lang="de-DE" dirty="0"/>
              <a:t>illegal </a:t>
            </a:r>
            <a:r>
              <a:rPr lang="de-DE" dirty="0" err="1"/>
              <a:t>actions</a:t>
            </a:r>
            <a:endParaRPr lang="de-DE" dirty="0"/>
          </a:p>
          <a:p>
            <a:r>
              <a:rPr lang="de-DE" dirty="0" err="1"/>
              <a:t>t</a:t>
            </a:r>
            <a:r>
              <a:rPr lang="de-DE" dirty="0" err="1" smtClean="0"/>
              <a:t>ake</a:t>
            </a:r>
            <a:r>
              <a:rPr lang="de-DE" dirty="0" smtClean="0"/>
              <a:t> </a:t>
            </a:r>
            <a:r>
              <a:rPr lang="de-DE" dirty="0"/>
              <a:t>care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logic</a:t>
            </a:r>
            <a:endParaRPr lang="de-DE" dirty="0"/>
          </a:p>
          <a:p>
            <a:r>
              <a:rPr lang="de-DE" dirty="0" err="1"/>
              <a:t>s</a:t>
            </a:r>
            <a:r>
              <a:rPr lang="de-DE" dirty="0" err="1" smtClean="0"/>
              <a:t>upport</a:t>
            </a:r>
            <a:r>
              <a:rPr lang="de-DE" dirty="0" smtClean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advanced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 err="1"/>
              <a:t>w</a:t>
            </a:r>
            <a:r>
              <a:rPr lang="de-DE" dirty="0" err="1" smtClean="0"/>
              <a:t>agers</a:t>
            </a:r>
            <a:r>
              <a:rPr lang="de-DE" dirty="0" smtClean="0"/>
              <a:t> </a:t>
            </a:r>
            <a:r>
              <a:rPr lang="de-DE" dirty="0"/>
              <a:t>/ </a:t>
            </a:r>
            <a:r>
              <a:rPr lang="de-DE" dirty="0" err="1"/>
              <a:t>p</a:t>
            </a:r>
            <a:r>
              <a:rPr lang="de-DE" dirty="0" err="1" smtClean="0"/>
              <a:t>urse</a:t>
            </a:r>
            <a:endParaRPr lang="de-DE" dirty="0"/>
          </a:p>
          <a:p>
            <a:pPr lvl="1"/>
            <a:r>
              <a:rPr lang="de-DE" dirty="0" err="1"/>
              <a:t>s</a:t>
            </a:r>
            <a:r>
              <a:rPr lang="de-DE" dirty="0" err="1" smtClean="0"/>
              <a:t>plit</a:t>
            </a:r>
            <a:r>
              <a:rPr lang="de-DE" dirty="0" smtClean="0"/>
              <a:t> </a:t>
            </a:r>
            <a:r>
              <a:rPr lang="de-DE" dirty="0"/>
              <a:t>&amp; </a:t>
            </a:r>
            <a:r>
              <a:rPr lang="de-DE" dirty="0" smtClean="0"/>
              <a:t>double</a:t>
            </a:r>
            <a:endParaRPr lang="de-DE" dirty="0"/>
          </a:p>
          <a:p>
            <a:pPr lvl="1"/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/>
              <a:t>Monte Jack (</a:t>
            </a:r>
            <a:r>
              <a:rPr lang="de-DE" dirty="0" err="1"/>
              <a:t>everything</a:t>
            </a:r>
            <a:r>
              <a:rPr lang="de-DE" dirty="0"/>
              <a:t> </a:t>
            </a:r>
            <a:r>
              <a:rPr lang="de-DE" dirty="0" err="1"/>
              <a:t>except</a:t>
            </a:r>
            <a:r>
              <a:rPr lang="de-DE" dirty="0"/>
              <a:t> </a:t>
            </a:r>
            <a:r>
              <a:rPr lang="de-DE" dirty="0" err="1" smtClean="0"/>
              <a:t>multiplayer</a:t>
            </a:r>
            <a:r>
              <a:rPr lang="de-DE" dirty="0" smtClean="0"/>
              <a:t>)</a:t>
            </a:r>
            <a:br>
              <a:rPr lang="de-DE" dirty="0" smtClean="0"/>
            </a:br>
            <a:r>
              <a:rPr lang="de-DE" dirty="0" smtClean="0"/>
              <a:t>http</a:t>
            </a:r>
            <a:r>
              <a:rPr lang="de-DE" dirty="0"/>
              <a:t>://</a:t>
            </a:r>
            <a:r>
              <a:rPr lang="de-DE" dirty="0" err="1"/>
              <a:t>garrettsmith.net</a:t>
            </a:r>
            <a:r>
              <a:rPr lang="de-DE" dirty="0"/>
              <a:t>/</a:t>
            </a:r>
            <a:r>
              <a:rPr lang="de-DE" dirty="0" err="1"/>
              <a:t>montejack</a:t>
            </a:r>
            <a:r>
              <a:rPr lang="de-DE" dirty="0"/>
              <a:t>/</a:t>
            </a:r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8111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Modifications</a:t>
            </a:r>
            <a:r>
              <a:rPr lang="de-DE" dirty="0"/>
              <a:t> </a:t>
            </a:r>
            <a:r>
              <a:rPr lang="de-DE" dirty="0" err="1" smtClean="0"/>
              <a:t>needed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</a:t>
            </a:r>
            <a:r>
              <a:rPr lang="de-DE" dirty="0" err="1" smtClean="0"/>
              <a:t>ultiplayer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dded</a:t>
            </a:r>
            <a:r>
              <a:rPr lang="de-DE" dirty="0" smtClean="0"/>
              <a:t> </a:t>
            </a:r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-</a:t>
            </a:r>
            <a:r>
              <a:rPr lang="de-DE" dirty="0" err="1" smtClean="0"/>
              <a:t>Subscribe</a:t>
            </a:r>
            <a:r>
              <a:rPr lang="de-DE" dirty="0" smtClean="0"/>
              <a:t>-Pattern</a:t>
            </a:r>
            <a:endParaRPr lang="de-DE" dirty="0"/>
          </a:p>
          <a:p>
            <a:pPr lvl="1"/>
            <a:r>
              <a:rPr lang="de-DE" dirty="0" err="1"/>
              <a:t>f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/>
              <a:t>observation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game</a:t>
            </a:r>
            <a:r>
              <a:rPr lang="de-DE" dirty="0"/>
              <a:t> </a:t>
            </a:r>
            <a:r>
              <a:rPr lang="de-DE" dirty="0" err="1"/>
              <a:t>environment</a:t>
            </a:r>
            <a:r>
              <a:rPr lang="de-DE" dirty="0"/>
              <a:t>. </a:t>
            </a:r>
            <a:endParaRPr lang="de-DE" dirty="0" smtClean="0"/>
          </a:p>
          <a:p>
            <a:pPr lvl="1"/>
            <a:r>
              <a:rPr lang="de-DE" dirty="0" err="1" smtClean="0"/>
              <a:t>Example</a:t>
            </a:r>
            <a:r>
              <a:rPr lang="de-DE" dirty="0"/>
              <a:t>: </a:t>
            </a:r>
            <a:r>
              <a:rPr lang="de-DE" dirty="0" err="1" smtClean="0"/>
              <a:t>new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 </a:t>
            </a:r>
            <a:r>
              <a:rPr lang="de-DE" dirty="0" err="1"/>
              <a:t>decks</a:t>
            </a:r>
            <a:r>
              <a:rPr lang="de-DE" dirty="0"/>
              <a:t> </a:t>
            </a:r>
            <a:r>
              <a:rPr lang="de-DE" dirty="0" err="1"/>
              <a:t>available</a:t>
            </a:r>
            <a:endParaRPr lang="de-DE" dirty="0"/>
          </a:p>
          <a:p>
            <a:r>
              <a:rPr lang="de-DE" dirty="0" err="1"/>
              <a:t>p</a:t>
            </a:r>
            <a:r>
              <a:rPr lang="de-DE" dirty="0" err="1" smtClean="0"/>
              <a:t>ublish</a:t>
            </a:r>
            <a:r>
              <a:rPr lang="de-DE" dirty="0" smtClean="0"/>
              <a:t> </a:t>
            </a:r>
            <a:r>
              <a:rPr lang="de-DE" dirty="0" err="1" smtClean="0"/>
              <a:t>some</a:t>
            </a:r>
            <a:r>
              <a:rPr lang="de-DE" dirty="0" smtClean="0"/>
              <a:t> </a:t>
            </a:r>
            <a:r>
              <a:rPr lang="de-DE" dirty="0" err="1"/>
              <a:t>methods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 smtClean="0"/>
              <a:t>omniscience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46942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BaseAgent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i</a:t>
            </a:r>
            <a:r>
              <a:rPr lang="de-DE" dirty="0" err="1" smtClean="0"/>
              <a:t>mplements</a:t>
            </a:r>
            <a:r>
              <a:rPr lang="de-DE" dirty="0" smtClean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PlayerHandler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API</a:t>
            </a:r>
          </a:p>
          <a:p>
            <a:r>
              <a:rPr lang="de-DE" dirty="0"/>
              <a:t>Base Class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our</a:t>
            </a:r>
            <a:r>
              <a:rPr lang="de-DE" dirty="0"/>
              <a:t>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/>
              <a:t>(DRY)</a:t>
            </a:r>
          </a:p>
          <a:p>
            <a:r>
              <a:rPr lang="de-DE" dirty="0" err="1"/>
              <a:t>h</a:t>
            </a:r>
            <a:r>
              <a:rPr lang="de-DE" dirty="0" err="1" smtClean="0"/>
              <a:t>andles</a:t>
            </a:r>
            <a:r>
              <a:rPr lang="de-DE" dirty="0" smtClean="0"/>
              <a:t> </a:t>
            </a:r>
            <a:r>
              <a:rPr lang="de-DE" dirty="0" err="1" smtClean="0"/>
              <a:t>logging</a:t>
            </a:r>
            <a:endParaRPr lang="de-DE" dirty="0"/>
          </a:p>
          <a:p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have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implement</a:t>
            </a:r>
            <a:r>
              <a:rPr lang="de-DE" dirty="0"/>
              <a:t> </a:t>
            </a:r>
            <a:r>
              <a:rPr lang="de-DE" dirty="0" err="1"/>
              <a:t>playTurn</a:t>
            </a:r>
            <a:r>
              <a:rPr lang="de-DE" dirty="0"/>
              <a:t>(Hand</a:t>
            </a:r>
            <a:r>
              <a:rPr lang="de-DE" dirty="0" smtClean="0"/>
              <a:t>).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263711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690966"/>
            <a:ext cx="12192000" cy="547606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24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64445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32857" y="0"/>
            <a:ext cx="8926286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25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5796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Bild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1540" y="0"/>
            <a:ext cx="9688919" cy="6858000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26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1115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Agent Implementation</a:t>
            </a:r>
            <a:endParaRPr lang="de-DE" b="1" dirty="0"/>
          </a:p>
        </p:txBody>
      </p:sp>
      <p:sp>
        <p:nvSpPr>
          <p:cNvPr id="5" name="Textplatzhalter 4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497833"/>
          </a:xfrm>
        </p:spPr>
        <p:txBody>
          <a:bodyPr/>
          <a:lstStyle/>
          <a:p>
            <a:r>
              <a:rPr lang="de-DE" dirty="0" smtClean="0"/>
              <a:t>Simple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2193789"/>
            <a:ext cx="5157787" cy="1121619"/>
          </a:xfrm>
        </p:spPr>
        <p:txBody>
          <a:bodyPr>
            <a:normAutofit/>
          </a:bodyPr>
          <a:lstStyle/>
          <a:p>
            <a:r>
              <a:rPr lang="de-DE" dirty="0" err="1" smtClean="0"/>
              <a:t>AlwaysStandAgent</a:t>
            </a:r>
            <a:endParaRPr lang="de-DE" dirty="0"/>
          </a:p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ReflexAgent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3"/>
          </p:nvPr>
        </p:nvSpPr>
        <p:spPr>
          <a:xfrm>
            <a:off x="3405982" y="2863274"/>
            <a:ext cx="5183188" cy="512627"/>
          </a:xfrm>
        </p:spPr>
        <p:txBody>
          <a:bodyPr/>
          <a:lstStyle/>
          <a:p>
            <a:pPr algn="ctr"/>
            <a:r>
              <a:rPr lang="de-DE" dirty="0" smtClean="0"/>
              <a:t>Model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4"/>
          </p:nvPr>
        </p:nvSpPr>
        <p:spPr>
          <a:xfrm>
            <a:off x="3405982" y="3390694"/>
            <a:ext cx="5183188" cy="1634248"/>
          </a:xfrm>
        </p:spPr>
        <p:txBody>
          <a:bodyPr>
            <a:normAutofit/>
          </a:bodyPr>
          <a:lstStyle/>
          <a:p>
            <a:pPr algn="ctr"/>
            <a:r>
              <a:rPr lang="de-DE" dirty="0" err="1">
                <a:solidFill>
                  <a:schemeClr val="accent4">
                    <a:lumMod val="75000"/>
                  </a:schemeClr>
                </a:solidFill>
              </a:rPr>
              <a:t>BasicStrategyAgent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  <a:p>
            <a:pPr algn="ctr"/>
            <a:r>
              <a:rPr lang="de-DE" dirty="0" err="1" smtClean="0"/>
              <a:t>HighLowAgent</a:t>
            </a:r>
            <a:endParaRPr lang="de-DE" dirty="0" smtClean="0"/>
          </a:p>
          <a:p>
            <a:pPr algn="ctr"/>
            <a:r>
              <a:rPr lang="de-DE" dirty="0" err="1" smtClean="0"/>
              <a:t>PredicateAgent</a:t>
            </a:r>
            <a:endParaRPr lang="de-DE" dirty="0"/>
          </a:p>
        </p:txBody>
      </p:sp>
      <p:sp>
        <p:nvSpPr>
          <p:cNvPr id="7" name="Textplatzhalter 4"/>
          <p:cNvSpPr txBox="1">
            <a:spLocks/>
          </p:cNvSpPr>
          <p:nvPr/>
        </p:nvSpPr>
        <p:spPr>
          <a:xfrm>
            <a:off x="5997574" y="1681163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smtClean="0"/>
              <a:t>Goal</a:t>
            </a:r>
            <a:endParaRPr lang="de-DE" dirty="0"/>
          </a:p>
        </p:txBody>
      </p:sp>
      <p:sp>
        <p:nvSpPr>
          <p:cNvPr id="8" name="Inhaltsplatzhalter 2"/>
          <p:cNvSpPr txBox="1">
            <a:spLocks/>
          </p:cNvSpPr>
          <p:nvPr/>
        </p:nvSpPr>
        <p:spPr>
          <a:xfrm>
            <a:off x="5997574" y="2193790"/>
            <a:ext cx="5157787" cy="11216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HitUntilAgent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  <a:p>
            <a:pPr algn="r"/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SaveAgent</a:t>
            </a:r>
            <a:endParaRPr lang="de-DE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9" name="Textplatzhalter 4"/>
          <p:cNvSpPr txBox="1">
            <a:spLocks/>
          </p:cNvSpPr>
          <p:nvPr/>
        </p:nvSpPr>
        <p:spPr>
          <a:xfrm>
            <a:off x="6197601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Omniscient</a:t>
            </a:r>
            <a:r>
              <a:rPr lang="de-DE" dirty="0" smtClean="0"/>
              <a:t> 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6197600" y="5532907"/>
            <a:ext cx="5157787" cy="7989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de-DE" dirty="0" err="1" smtClean="0"/>
              <a:t>WallHackAgent</a:t>
            </a:r>
            <a:endParaRPr lang="de-DE" dirty="0"/>
          </a:p>
          <a:p>
            <a:endParaRPr lang="de-DE" dirty="0"/>
          </a:p>
        </p:txBody>
      </p:sp>
      <p:sp>
        <p:nvSpPr>
          <p:cNvPr id="11" name="Textplatzhalter 4"/>
          <p:cNvSpPr txBox="1">
            <a:spLocks/>
          </p:cNvSpPr>
          <p:nvPr/>
        </p:nvSpPr>
        <p:spPr>
          <a:xfrm>
            <a:off x="839788" y="5024942"/>
            <a:ext cx="5157787" cy="4978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b="1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Learning</a:t>
            </a:r>
            <a:endParaRPr lang="de-DE" dirty="0"/>
          </a:p>
        </p:txBody>
      </p:sp>
      <p:sp>
        <p:nvSpPr>
          <p:cNvPr id="12" name="Inhaltsplatzhalter 2"/>
          <p:cNvSpPr txBox="1">
            <a:spLocks/>
          </p:cNvSpPr>
          <p:nvPr/>
        </p:nvSpPr>
        <p:spPr>
          <a:xfrm>
            <a:off x="839788" y="5537569"/>
            <a:ext cx="5157787" cy="7942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err="1" smtClean="0">
                <a:solidFill>
                  <a:schemeClr val="accent4">
                    <a:lumMod val="75000"/>
                  </a:schemeClr>
                </a:solidFill>
              </a:rPr>
              <a:t>LearningAgent</a:t>
            </a:r>
            <a:endParaRPr lang="de-DE" dirty="0" smtClean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13" name="Foliennummernplatzhalter 1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27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05175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Methods</a:t>
            </a:r>
            <a:r>
              <a:rPr lang="de-DE" b="1" dirty="0" smtClean="0"/>
              <a:t> </a:t>
            </a:r>
            <a:r>
              <a:rPr lang="de-DE" b="1" dirty="0" err="1" smtClean="0"/>
              <a:t>to</a:t>
            </a:r>
            <a:r>
              <a:rPr lang="de-DE" b="1" dirty="0" smtClean="0"/>
              <a:t> </a:t>
            </a:r>
            <a:r>
              <a:rPr lang="de-DE" b="1" dirty="0" err="1" smtClean="0"/>
              <a:t>implement</a:t>
            </a:r>
            <a:endParaRPr lang="de-DE" b="1" dirty="0"/>
          </a:p>
        </p:txBody>
      </p:sp>
      <p:sp>
        <p:nvSpPr>
          <p:cNvPr id="8" name="Inhaltsplatzhalt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All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extend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abstract</a:t>
            </a:r>
            <a:r>
              <a:rPr lang="de-DE" dirty="0" smtClean="0"/>
              <a:t> </a:t>
            </a:r>
            <a:r>
              <a:rPr lang="de-DE" dirty="0" err="1" smtClean="0"/>
              <a:t>class</a:t>
            </a:r>
            <a:r>
              <a:rPr lang="de-DE" dirty="0" smtClean="0"/>
              <a:t> </a:t>
            </a:r>
            <a:r>
              <a:rPr lang="de-DE" i="1" dirty="0" err="1" smtClean="0"/>
              <a:t>BaseAgent</a:t>
            </a:r>
            <a:r>
              <a:rPr lang="de-DE" i="1" dirty="0" smtClean="0"/>
              <a:t>.</a:t>
            </a:r>
            <a:endParaRPr lang="de-DE" dirty="0" smtClean="0"/>
          </a:p>
          <a:p>
            <a:endParaRPr lang="de-DE" dirty="0"/>
          </a:p>
          <a:p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</a:t>
            </a:r>
            <a:r>
              <a:rPr lang="de-DE" dirty="0" err="1" smtClean="0"/>
              <a:t>need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Default-</a:t>
            </a:r>
            <a:r>
              <a:rPr lang="de-DE" dirty="0" err="1" smtClean="0"/>
              <a:t>Constructor</a:t>
            </a:r>
            <a:endParaRPr lang="de-DE" dirty="0" smtClean="0"/>
          </a:p>
          <a:p>
            <a:pPr lvl="1"/>
            <a:r>
              <a:rPr lang="de-DE" dirty="0" err="1" smtClean="0"/>
              <a:t>Method</a:t>
            </a:r>
            <a:r>
              <a:rPr lang="de-DE" dirty="0" smtClean="0"/>
              <a:t>: </a:t>
            </a:r>
            <a:r>
              <a:rPr lang="de-DE" dirty="0" err="1" smtClean="0"/>
              <a:t>playTurn</a:t>
            </a:r>
            <a:r>
              <a:rPr lang="de-DE" dirty="0" smtClean="0"/>
              <a:t>()</a:t>
            </a:r>
          </a:p>
          <a:p>
            <a:pPr lvl="1"/>
            <a:r>
              <a:rPr lang="de-DE" dirty="0"/>
              <a:t>o</a:t>
            </a:r>
            <a:r>
              <a:rPr lang="de-DE" dirty="0" smtClean="0"/>
              <a:t>ptional: </a:t>
            </a:r>
            <a:r>
              <a:rPr lang="de-DE" dirty="0" err="1" smtClean="0"/>
              <a:t>override</a:t>
            </a:r>
            <a:r>
              <a:rPr lang="de-DE" dirty="0" smtClean="0"/>
              <a:t> </a:t>
            </a:r>
            <a:r>
              <a:rPr lang="de-DE" dirty="0" err="1" smtClean="0"/>
              <a:t>dealerCreateNewDecks</a:t>
            </a:r>
            <a:r>
              <a:rPr lang="de-DE" dirty="0" smtClean="0"/>
              <a:t>()</a:t>
            </a:r>
          </a:p>
          <a:p>
            <a:pPr lvl="1"/>
            <a:endParaRPr lang="de-DE" dirty="0" smtClean="0"/>
          </a:p>
        </p:txBody>
      </p:sp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28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983690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Simple – </a:t>
            </a:r>
            <a:r>
              <a:rPr lang="de-DE" b="1" dirty="0" err="1" smtClean="0"/>
              <a:t>ReflexAgent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4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:</a:t>
            </a:r>
          </a:p>
          <a:p>
            <a:pPr lvl="1"/>
            <a:r>
              <a:rPr lang="de-DE" dirty="0"/>
              <a:t>d</a:t>
            </a:r>
            <a:r>
              <a:rPr lang="de-DE" dirty="0" smtClean="0"/>
              <a:t>ouble down</a:t>
            </a:r>
          </a:p>
          <a:p>
            <a:pPr lvl="1"/>
            <a:r>
              <a:rPr lang="de-DE" dirty="0"/>
              <a:t>s</a:t>
            </a:r>
            <a:r>
              <a:rPr lang="de-DE" dirty="0" smtClean="0"/>
              <a:t>tand</a:t>
            </a:r>
          </a:p>
          <a:p>
            <a:pPr lvl="1"/>
            <a:r>
              <a:rPr lang="de-DE" dirty="0" err="1" smtClean="0"/>
              <a:t>split</a:t>
            </a:r>
            <a:endParaRPr lang="de-DE" dirty="0" smtClean="0"/>
          </a:p>
          <a:p>
            <a:pPr lvl="1"/>
            <a:r>
              <a:rPr lang="de-DE" dirty="0" err="1" smtClean="0"/>
              <a:t>hit</a:t>
            </a:r>
            <a:endParaRPr lang="de-DE" dirty="0"/>
          </a:p>
          <a:p>
            <a:endParaRPr lang="de-DE" dirty="0" smtClean="0"/>
          </a:p>
          <a:p>
            <a:r>
              <a:rPr lang="de-DE" dirty="0" err="1"/>
              <a:t>u</a:t>
            </a:r>
            <a:r>
              <a:rPr lang="de-DE" dirty="0" err="1" smtClean="0"/>
              <a:t>se</a:t>
            </a:r>
            <a:r>
              <a:rPr lang="de-DE" dirty="0" smtClean="0"/>
              <a:t> </a:t>
            </a:r>
            <a:r>
              <a:rPr lang="de-DE" dirty="0" err="1" smtClean="0"/>
              <a:t>java.util.Random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random</a:t>
            </a:r>
            <a:r>
              <a:rPr lang="de-DE" dirty="0" smtClean="0"/>
              <a:t> integer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between</a:t>
            </a:r>
            <a:r>
              <a:rPr lang="de-DE" dirty="0" smtClean="0"/>
              <a:t> 0-3</a:t>
            </a:r>
          </a:p>
          <a:p>
            <a:r>
              <a:rPr lang="de-DE" dirty="0" smtClean="0"/>
              <a:t>Do </a:t>
            </a:r>
            <a:r>
              <a:rPr lang="de-DE" dirty="0" err="1" smtClean="0"/>
              <a:t>this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long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.</a:t>
            </a:r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29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345145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543503"/>
            <a:ext cx="10515600" cy="3318149"/>
          </a:xfrm>
        </p:spPr>
        <p:txBody>
          <a:bodyPr/>
          <a:lstStyle/>
          <a:p>
            <a:r>
              <a:rPr lang="de-DE" dirty="0"/>
              <a:t> </a:t>
            </a:r>
            <a:r>
              <a:rPr lang="de-DE" dirty="0" err="1"/>
              <a:t>g</a:t>
            </a:r>
            <a:r>
              <a:rPr lang="de-DE" dirty="0" err="1" smtClean="0"/>
              <a:t>ambling</a:t>
            </a:r>
            <a:r>
              <a:rPr lang="de-DE" dirty="0" smtClean="0"/>
              <a:t> </a:t>
            </a:r>
            <a:r>
              <a:rPr lang="de-DE" dirty="0" err="1"/>
              <a:t>card</a:t>
            </a:r>
            <a:r>
              <a:rPr lang="de-DE" dirty="0"/>
              <a:t>-game </a:t>
            </a:r>
            <a:r>
              <a:rPr lang="de-DE" dirty="0" err="1"/>
              <a:t>against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(</a:t>
            </a:r>
            <a:r>
              <a:rPr lang="de-DE" dirty="0" err="1"/>
              <a:t>dealer</a:t>
            </a:r>
            <a:r>
              <a:rPr lang="de-DE" dirty="0"/>
              <a:t>)</a:t>
            </a:r>
          </a:p>
          <a:p>
            <a:r>
              <a:rPr lang="hr-HR" dirty="0"/>
              <a:t> </a:t>
            </a:r>
            <a:r>
              <a:rPr lang="de-DE" dirty="0" err="1"/>
              <a:t>g</a:t>
            </a:r>
            <a:r>
              <a:rPr lang="hr-HR" dirty="0" smtClean="0"/>
              <a:t>oal</a:t>
            </a:r>
            <a:r>
              <a:rPr lang="hr-HR" dirty="0"/>
              <a:t>: </a:t>
            </a:r>
          </a:p>
          <a:p>
            <a:pPr marL="457200" lvl="1" indent="0">
              <a:buNone/>
            </a:pPr>
            <a:r>
              <a:rPr lang="de-DE" dirty="0" err="1"/>
              <a:t>g</a:t>
            </a:r>
            <a:r>
              <a:rPr lang="de-DE" dirty="0" err="1" smtClean="0"/>
              <a:t>et</a:t>
            </a:r>
            <a:r>
              <a:rPr lang="de-DE" dirty="0" smtClean="0"/>
              <a:t> </a:t>
            </a:r>
            <a:r>
              <a:rPr lang="de-DE" dirty="0" err="1"/>
              <a:t>closer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21 </a:t>
            </a:r>
            <a:r>
              <a:rPr lang="de-DE" dirty="0" err="1"/>
              <a:t>points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Croupier </a:t>
            </a:r>
            <a:r>
              <a:rPr lang="de-DE" dirty="0" err="1"/>
              <a:t>without</a:t>
            </a:r>
            <a:r>
              <a:rPr lang="de-DE" dirty="0"/>
              <a:t> </a:t>
            </a:r>
            <a:r>
              <a:rPr lang="de-DE" dirty="0" err="1"/>
              <a:t>exceeding</a:t>
            </a:r>
            <a:r>
              <a:rPr lang="de-DE" dirty="0"/>
              <a:t> </a:t>
            </a:r>
            <a:r>
              <a:rPr lang="de-DE" dirty="0" err="1"/>
              <a:t>that</a:t>
            </a:r>
            <a:r>
              <a:rPr lang="de-DE" dirty="0"/>
              <a:t> score</a:t>
            </a:r>
          </a:p>
          <a:p>
            <a:r>
              <a:rPr lang="de-DE" dirty="0"/>
              <a:t> </a:t>
            </a:r>
            <a:r>
              <a:rPr lang="de-DE" dirty="0" err="1"/>
              <a:t>u</a:t>
            </a:r>
            <a:r>
              <a:rPr lang="de-DE" dirty="0" err="1" smtClean="0"/>
              <a:t>sually</a:t>
            </a:r>
            <a:r>
              <a:rPr lang="de-DE" dirty="0" smtClean="0"/>
              <a:t> </a:t>
            </a:r>
            <a:r>
              <a:rPr lang="de-DE" dirty="0" err="1"/>
              <a:t>played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six</a:t>
            </a:r>
            <a:r>
              <a:rPr lang="de-DE" dirty="0"/>
              <a:t> </a:t>
            </a:r>
            <a:r>
              <a:rPr lang="de-DE" dirty="0" err="1"/>
              <a:t>standard</a:t>
            </a:r>
            <a:r>
              <a:rPr lang="de-DE" dirty="0"/>
              <a:t> 52-card </a:t>
            </a:r>
            <a:r>
              <a:rPr lang="de-DE" dirty="0" err="1"/>
              <a:t>decks</a:t>
            </a:r>
            <a:r>
              <a:rPr lang="de-DE" dirty="0"/>
              <a:t> (312 </a:t>
            </a:r>
            <a:r>
              <a:rPr lang="de-DE" dirty="0" err="1"/>
              <a:t>cards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298190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 smtClean="0"/>
              <a:t>What</a:t>
            </a:r>
            <a:r>
              <a:rPr lang="de-DE" sz="2800" dirty="0" smtClean="0"/>
              <a:t> </a:t>
            </a:r>
            <a:r>
              <a:rPr lang="de-DE" sz="2800" dirty="0" err="1" smtClean="0"/>
              <a:t>is</a:t>
            </a:r>
            <a:r>
              <a:rPr lang="de-DE" sz="2800" dirty="0" smtClean="0"/>
              <a:t> Black Jack?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50490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err="1" smtClean="0"/>
              <a:t>GoalBased</a:t>
            </a:r>
            <a:r>
              <a:rPr lang="de-DE" b="1" dirty="0" smtClean="0"/>
              <a:t> – </a:t>
            </a:r>
            <a:r>
              <a:rPr lang="de-DE" b="1" dirty="0" err="1" smtClean="0"/>
              <a:t>HitUntilAgent</a:t>
            </a:r>
            <a:r>
              <a:rPr lang="de-DE" b="1" dirty="0" smtClean="0"/>
              <a:t> / </a:t>
            </a:r>
            <a:r>
              <a:rPr lang="de-DE" b="1" dirty="0" err="1" smtClean="0"/>
              <a:t>SaveAgent</a:t>
            </a:r>
            <a:endParaRPr lang="de-DE" b="1" dirty="0"/>
          </a:p>
        </p:txBody>
      </p:sp>
      <p:sp>
        <p:nvSpPr>
          <p:cNvPr id="4" name="Textplatzhalter 3"/>
          <p:cNvSpPr>
            <a:spLocks noGrp="1"/>
          </p:cNvSpPr>
          <p:nvPr>
            <p:ph type="body" idx="1"/>
          </p:nvPr>
        </p:nvSpPr>
        <p:spPr>
          <a:xfrm>
            <a:off x="839788" y="2775321"/>
            <a:ext cx="5157787" cy="823912"/>
          </a:xfrm>
        </p:spPr>
        <p:txBody>
          <a:bodyPr/>
          <a:lstStyle/>
          <a:p>
            <a:r>
              <a:rPr lang="de-DE" dirty="0" err="1" smtClean="0"/>
              <a:t>HitUntilAgent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sz="half" idx="2"/>
          </p:nvPr>
        </p:nvSpPr>
        <p:spPr>
          <a:xfrm>
            <a:off x="839788" y="3599233"/>
            <a:ext cx="5157787" cy="2590429"/>
          </a:xfrm>
        </p:spPr>
        <p:txBody>
          <a:bodyPr/>
          <a:lstStyle/>
          <a:p>
            <a:r>
              <a:rPr lang="de-DE" dirty="0" err="1"/>
              <a:t>h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/>
              <a:t>u</a:t>
            </a:r>
            <a:r>
              <a:rPr lang="de-DE" dirty="0" err="1" smtClean="0"/>
              <a:t>ntil</a:t>
            </a:r>
            <a:r>
              <a:rPr lang="de-DE" dirty="0" smtClean="0"/>
              <a:t> </a:t>
            </a:r>
            <a:r>
              <a:rPr lang="de-DE" dirty="0" err="1" smtClean="0"/>
              <a:t>his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17 </a:t>
            </a:r>
            <a:br>
              <a:rPr lang="de-DE" dirty="0" smtClean="0"/>
            </a:b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 err="1" smtClean="0"/>
              <a:t>has</a:t>
            </a:r>
            <a:r>
              <a:rPr lang="de-DE" dirty="0" smtClean="0"/>
              <a:t> </a:t>
            </a:r>
            <a:r>
              <a:rPr lang="de-DE" dirty="0" err="1" smtClean="0"/>
              <a:t>card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1 -&gt;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</a:t>
            </a:r>
            <a:r>
              <a:rPr lang="de-DE" dirty="0" smtClean="0"/>
              <a:t> </a:t>
            </a:r>
            <a:r>
              <a:rPr lang="de-DE" dirty="0" err="1" smtClean="0"/>
              <a:t>may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too</a:t>
            </a:r>
            <a:r>
              <a:rPr lang="de-DE" dirty="0" smtClean="0"/>
              <a:t> </a:t>
            </a:r>
            <a:r>
              <a:rPr lang="de-DE" dirty="0" err="1" smtClean="0"/>
              <a:t>often</a:t>
            </a:r>
            <a:endParaRPr lang="de-DE" dirty="0" smtClean="0"/>
          </a:p>
          <a:p>
            <a:endParaRPr lang="de-DE" dirty="0"/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2775321"/>
            <a:ext cx="5183188" cy="823912"/>
          </a:xfrm>
        </p:spPr>
        <p:txBody>
          <a:bodyPr/>
          <a:lstStyle/>
          <a:p>
            <a:r>
              <a:rPr lang="de-DE" dirty="0" err="1"/>
              <a:t>SaveAgent</a:t>
            </a:r>
            <a:endParaRPr lang="de-DE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3599233"/>
            <a:ext cx="5183188" cy="2590430"/>
          </a:xfrm>
        </p:spPr>
        <p:txBody>
          <a:bodyPr/>
          <a:lstStyle/>
          <a:p>
            <a:r>
              <a:rPr lang="de-DE" dirty="0"/>
              <a:t>w</a:t>
            </a:r>
            <a:r>
              <a:rPr lang="de-DE" dirty="0" smtClean="0"/>
              <a:t>ill </a:t>
            </a:r>
            <a:r>
              <a:rPr lang="de-DE" dirty="0" err="1" smtClean="0"/>
              <a:t>only</a:t>
            </a:r>
            <a:r>
              <a:rPr lang="de-DE" dirty="0" smtClean="0"/>
              <a:t> </a:t>
            </a:r>
            <a:r>
              <a:rPr lang="de-DE" dirty="0" err="1" smtClean="0"/>
              <a:t>hit</a:t>
            </a:r>
            <a:r>
              <a:rPr lang="de-DE" dirty="0" smtClean="0"/>
              <a:t>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it</a:t>
            </a:r>
            <a:r>
              <a:rPr lang="de-DE" dirty="0" smtClean="0"/>
              <a:t> </a:t>
            </a:r>
            <a:r>
              <a:rPr lang="de-DE" dirty="0" err="1" smtClean="0"/>
              <a:t>isn‘t</a:t>
            </a:r>
            <a:r>
              <a:rPr lang="de-DE" dirty="0" smtClean="0"/>
              <a:t> </a:t>
            </a:r>
            <a:r>
              <a:rPr lang="de-DE" dirty="0" err="1" smtClean="0"/>
              <a:t>possible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</a:t>
            </a:r>
            <a:r>
              <a:rPr lang="de-DE" dirty="0" err="1" smtClean="0"/>
              <a:t>get</a:t>
            </a:r>
            <a:r>
              <a:rPr lang="de-DE" dirty="0" smtClean="0"/>
              <a:t> a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greater</a:t>
            </a:r>
            <a:r>
              <a:rPr lang="de-DE" dirty="0" smtClean="0"/>
              <a:t> </a:t>
            </a:r>
            <a:r>
              <a:rPr lang="de-DE" dirty="0" err="1" smtClean="0"/>
              <a:t>than</a:t>
            </a:r>
            <a:r>
              <a:rPr lang="de-DE" dirty="0" smtClean="0"/>
              <a:t> 21</a:t>
            </a:r>
            <a:endParaRPr lang="de-DE" dirty="0"/>
          </a:p>
          <a:p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ame </a:t>
            </a:r>
            <a:r>
              <a:rPr lang="de-DE" dirty="0" err="1" smtClean="0"/>
              <a:t>logic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</a:t>
            </a:r>
            <a:r>
              <a:rPr lang="de-DE" dirty="0" err="1" smtClean="0"/>
              <a:t>HitUntilAgent</a:t>
            </a:r>
            <a:r>
              <a:rPr lang="de-DE" dirty="0"/>
              <a:t> </a:t>
            </a:r>
            <a:r>
              <a:rPr lang="de-DE" dirty="0" err="1" smtClean="0"/>
              <a:t>without</a:t>
            </a:r>
            <a:r>
              <a:rPr lang="de-DE" dirty="0" smtClean="0"/>
              <a:t>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problem</a:t>
            </a:r>
            <a:endParaRPr lang="de-DE" dirty="0" smtClean="0"/>
          </a:p>
        </p:txBody>
      </p:sp>
      <p:sp>
        <p:nvSpPr>
          <p:cNvPr id="7" name="Inhaltsplatzhalter 2"/>
          <p:cNvSpPr txBox="1">
            <a:spLocks/>
          </p:cNvSpPr>
          <p:nvPr/>
        </p:nvSpPr>
        <p:spPr>
          <a:xfrm>
            <a:off x="839788" y="1690689"/>
            <a:ext cx="10541574" cy="108463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Both</a:t>
            </a:r>
            <a:r>
              <a:rPr lang="de-DE" dirty="0" smtClean="0"/>
              <a:t> </a:t>
            </a:r>
            <a:r>
              <a:rPr lang="de-DE" dirty="0" err="1" smtClean="0"/>
              <a:t>of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agents</a:t>
            </a:r>
            <a:r>
              <a:rPr lang="de-DE" dirty="0" smtClean="0"/>
              <a:t> check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they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above</a:t>
            </a:r>
            <a:r>
              <a:rPr lang="de-DE" dirty="0" smtClean="0"/>
              <a:t> a </a:t>
            </a:r>
            <a:r>
              <a:rPr lang="de-DE" dirty="0" err="1" smtClean="0"/>
              <a:t>certain</a:t>
            </a:r>
            <a:r>
              <a:rPr lang="de-DE" dirty="0" smtClean="0"/>
              <a:t> </a:t>
            </a:r>
            <a:r>
              <a:rPr lang="de-DE" dirty="0" err="1" smtClean="0"/>
              <a:t>value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/>
              <a:t> </a:t>
            </a:r>
            <a:r>
              <a:rPr lang="de-DE" dirty="0" smtClean="0"/>
              <a:t>not.</a:t>
            </a:r>
          </a:p>
          <a:p>
            <a:endParaRPr lang="de-DE" dirty="0"/>
          </a:p>
        </p:txBody>
      </p:sp>
      <p:sp>
        <p:nvSpPr>
          <p:cNvPr id="8" name="Foliennummernplatzhalt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30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8423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b="1" dirty="0" err="1" smtClean="0"/>
              <a:t>ModelBased</a:t>
            </a:r>
            <a:r>
              <a:rPr lang="de-DE" b="1" dirty="0" smtClean="0"/>
              <a:t> - </a:t>
            </a:r>
            <a:r>
              <a:rPr lang="de-DE" b="1" dirty="0" err="1" smtClean="0"/>
              <a:t>BasicStrategy</a:t>
            </a:r>
            <a:endParaRPr lang="de-DE" b="1" dirty="0"/>
          </a:p>
        </p:txBody>
      </p:sp>
      <p:sp>
        <p:nvSpPr>
          <p:cNvPr id="5" name="Inhaltsplatzhalter 4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6686342" cy="4351338"/>
          </a:xfrm>
        </p:spPr>
        <p:txBody>
          <a:bodyPr>
            <a:normAutofit/>
          </a:bodyPr>
          <a:lstStyle/>
          <a:p>
            <a:r>
              <a:rPr lang="de-DE" dirty="0" err="1"/>
              <a:t>p</a:t>
            </a:r>
            <a:r>
              <a:rPr lang="de-DE" dirty="0" err="1" smtClean="0"/>
              <a:t>erformes</a:t>
            </a:r>
            <a:r>
              <a:rPr lang="de-DE" dirty="0" smtClean="0"/>
              <a:t> a </a:t>
            </a:r>
            <a:r>
              <a:rPr lang="de-DE" dirty="0" err="1" smtClean="0"/>
              <a:t>move</a:t>
            </a:r>
            <a:r>
              <a:rPr lang="de-DE" dirty="0" smtClean="0"/>
              <a:t> </a:t>
            </a:r>
            <a:r>
              <a:rPr lang="de-DE" dirty="0" err="1" smtClean="0"/>
              <a:t>based</a:t>
            </a:r>
            <a:r>
              <a:rPr lang="de-DE" dirty="0" smtClean="0"/>
              <a:t> on </a:t>
            </a:r>
            <a:r>
              <a:rPr lang="de-DE" dirty="0" err="1" smtClean="0"/>
              <a:t>its</a:t>
            </a:r>
            <a:r>
              <a:rPr lang="de-DE" dirty="0" smtClean="0"/>
              <a:t> </a:t>
            </a: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dealer‘s</a:t>
            </a:r>
            <a:r>
              <a:rPr lang="de-DE" dirty="0" smtClean="0"/>
              <a:t> </a:t>
            </a:r>
            <a:r>
              <a:rPr lang="de-DE" dirty="0" err="1" smtClean="0"/>
              <a:t>hand</a:t>
            </a:r>
            <a:endParaRPr lang="de-DE" dirty="0"/>
          </a:p>
          <a:p>
            <a:r>
              <a:rPr lang="de-DE" dirty="0" err="1" smtClean="0"/>
              <a:t>separation</a:t>
            </a:r>
            <a:r>
              <a:rPr lang="de-DE" dirty="0" smtClean="0"/>
              <a:t> in </a:t>
            </a:r>
            <a:r>
              <a:rPr lang="de-DE" dirty="0" err="1" smtClean="0"/>
              <a:t>three</a:t>
            </a:r>
            <a:r>
              <a:rPr lang="de-DE" dirty="0" smtClean="0"/>
              <a:t> different </a:t>
            </a:r>
            <a:r>
              <a:rPr lang="de-DE" dirty="0" err="1"/>
              <a:t>a</a:t>
            </a:r>
            <a:r>
              <a:rPr lang="de-DE" dirty="0" err="1" smtClean="0"/>
              <a:t>gents</a:t>
            </a:r>
            <a:r>
              <a:rPr lang="de-DE" dirty="0" smtClean="0"/>
              <a:t>:</a:t>
            </a:r>
            <a:endParaRPr lang="de-DE" dirty="0"/>
          </a:p>
          <a:p>
            <a:pPr lvl="1"/>
            <a:r>
              <a:rPr lang="de-DE" dirty="0" err="1" smtClean="0"/>
              <a:t>BasicStrategySplitAgent</a:t>
            </a:r>
            <a:endParaRPr lang="de-DE" dirty="0" smtClean="0"/>
          </a:p>
          <a:p>
            <a:pPr lvl="1"/>
            <a:r>
              <a:rPr lang="de-DE" dirty="0" err="1" smtClean="0"/>
              <a:t>BasicStrategySoftAgent</a:t>
            </a:r>
            <a:endParaRPr lang="de-DE" dirty="0" smtClean="0"/>
          </a:p>
          <a:p>
            <a:pPr lvl="1"/>
            <a:r>
              <a:rPr lang="de-DE" dirty="0" err="1" smtClean="0"/>
              <a:t>BasicStrategyHardAgent</a:t>
            </a:r>
            <a:endParaRPr lang="de-DE" dirty="0" smtClean="0"/>
          </a:p>
          <a:p>
            <a:r>
              <a:rPr lang="de-DE" dirty="0" err="1"/>
              <a:t>p</a:t>
            </a:r>
            <a:r>
              <a:rPr lang="de-DE" dirty="0" err="1" smtClean="0"/>
              <a:t>roblems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err="1" smtClean="0"/>
              <a:t>No</a:t>
            </a:r>
            <a:r>
              <a:rPr lang="de-DE" dirty="0" smtClean="0"/>
              <a:t> </a:t>
            </a:r>
            <a:r>
              <a:rPr lang="de-DE" dirty="0" err="1" smtClean="0"/>
              <a:t>information</a:t>
            </a:r>
            <a:r>
              <a:rPr lang="de-DE" dirty="0" smtClean="0"/>
              <a:t> </a:t>
            </a:r>
            <a:r>
              <a:rPr lang="de-DE" dirty="0" err="1" smtClean="0"/>
              <a:t>which</a:t>
            </a:r>
            <a:r>
              <a:rPr lang="de-DE" dirty="0" smtClean="0"/>
              <a:t> </a:t>
            </a:r>
            <a:r>
              <a:rPr lang="de-DE" dirty="0" err="1" smtClean="0"/>
              <a:t>moves</a:t>
            </a:r>
            <a:r>
              <a:rPr lang="de-DE" dirty="0" smtClean="0"/>
              <a:t> </a:t>
            </a:r>
            <a:r>
              <a:rPr lang="de-DE" dirty="0" err="1" smtClean="0"/>
              <a:t>are</a:t>
            </a:r>
            <a:r>
              <a:rPr lang="de-DE" dirty="0" smtClean="0"/>
              <a:t> </a:t>
            </a:r>
            <a:r>
              <a:rPr lang="de-DE" dirty="0" err="1" smtClean="0"/>
              <a:t>allowed</a:t>
            </a:r>
            <a:r>
              <a:rPr lang="de-DE" dirty="0" smtClean="0"/>
              <a:t> in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next</a:t>
            </a:r>
            <a:r>
              <a:rPr lang="de-DE" dirty="0" smtClean="0"/>
              <a:t> </a:t>
            </a:r>
            <a:r>
              <a:rPr lang="de-DE" dirty="0" err="1" smtClean="0"/>
              <a:t>round</a:t>
            </a:r>
            <a:r>
              <a:rPr lang="de-DE" dirty="0"/>
              <a:t/>
            </a:r>
            <a:br>
              <a:rPr lang="de-DE" dirty="0"/>
            </a:br>
            <a:r>
              <a:rPr lang="de-DE" dirty="0" smtClean="0"/>
              <a:t>H/P </a:t>
            </a:r>
            <a:r>
              <a:rPr lang="de-DE" dirty="0" err="1" smtClean="0"/>
              <a:t>is</a:t>
            </a:r>
            <a:r>
              <a:rPr lang="de-DE" dirty="0" smtClean="0"/>
              <a:t> </a:t>
            </a:r>
            <a:r>
              <a:rPr lang="de-DE" dirty="0" err="1" smtClean="0"/>
              <a:t>always</a:t>
            </a:r>
            <a:r>
              <a:rPr lang="de-DE" dirty="0" smtClean="0"/>
              <a:t> a </a:t>
            </a:r>
            <a:r>
              <a:rPr lang="de-DE" dirty="0" err="1" smtClean="0"/>
              <a:t>hit</a:t>
            </a:r>
            <a:r>
              <a:rPr lang="de-DE" dirty="0" smtClean="0"/>
              <a:t> in </a:t>
            </a:r>
            <a:r>
              <a:rPr lang="de-DE" dirty="0" err="1" smtClean="0"/>
              <a:t>our</a:t>
            </a:r>
            <a:r>
              <a:rPr lang="de-DE" dirty="0" smtClean="0"/>
              <a:t> </a:t>
            </a:r>
            <a:r>
              <a:rPr lang="de-DE" dirty="0" err="1" smtClean="0"/>
              <a:t>case</a:t>
            </a:r>
            <a:endParaRPr lang="de-DE" dirty="0" smtClean="0"/>
          </a:p>
          <a:p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87544" y="365126"/>
            <a:ext cx="3829258" cy="5811838"/>
          </a:xfrm>
          <a:prstGeom prst="rect">
            <a:avLst/>
          </a:prstGeom>
        </p:spPr>
      </p:pic>
      <p:sp>
        <p:nvSpPr>
          <p:cNvPr id="2" name="Foliennummernplatzhalt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754737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de-DE" b="1" dirty="0" smtClean="0"/>
              <a:t>Learning – </a:t>
            </a:r>
            <a:r>
              <a:rPr lang="de-DE" b="1" dirty="0" err="1" smtClean="0"/>
              <a:t>LearningAgent</a:t>
            </a:r>
            <a:endParaRPr lang="de-DE" b="1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2 </a:t>
            </a:r>
            <a:r>
              <a:rPr lang="de-DE" dirty="0" err="1" smtClean="0"/>
              <a:t>maps</a:t>
            </a:r>
            <a:r>
              <a:rPr lang="de-DE" dirty="0" smtClean="0"/>
              <a:t>: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loosing</a:t>
            </a:r>
            <a:r>
              <a:rPr lang="de-DE" dirty="0" smtClean="0"/>
              <a:t> / </a:t>
            </a:r>
            <a:r>
              <a:rPr lang="de-DE" dirty="0" err="1" smtClean="0"/>
              <a:t>one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winning</a:t>
            </a:r>
            <a:r>
              <a:rPr lang="de-DE" dirty="0" smtClean="0"/>
              <a:t> </a:t>
            </a:r>
            <a:r>
              <a:rPr lang="de-DE" dirty="0" err="1" smtClean="0"/>
              <a:t>history</a:t>
            </a:r>
            <a:endParaRPr lang="de-DE" dirty="0" smtClean="0"/>
          </a:p>
          <a:p>
            <a:endParaRPr lang="de-DE" dirty="0"/>
          </a:p>
          <a:p>
            <a:r>
              <a:rPr lang="de-DE" dirty="0"/>
              <a:t>c</a:t>
            </a:r>
            <a:r>
              <a:rPr lang="de-DE" dirty="0" smtClean="0"/>
              <a:t>heck </a:t>
            </a:r>
            <a:r>
              <a:rPr lang="de-DE" dirty="0" err="1" smtClean="0"/>
              <a:t>whether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player</a:t>
            </a:r>
            <a:r>
              <a:rPr lang="de-DE" dirty="0" smtClean="0"/>
              <a:t> </a:t>
            </a:r>
            <a:r>
              <a:rPr lang="de-DE" dirty="0" err="1" smtClean="0"/>
              <a:t>cards</a:t>
            </a:r>
            <a:r>
              <a:rPr lang="de-DE" dirty="0" smtClean="0"/>
              <a:t> </a:t>
            </a:r>
            <a:r>
              <a:rPr lang="de-DE" dirty="0" err="1" smtClean="0"/>
              <a:t>were</a:t>
            </a:r>
            <a:r>
              <a:rPr lang="de-DE" dirty="0" smtClean="0"/>
              <a:t> </a:t>
            </a:r>
            <a:r>
              <a:rPr lang="de-DE" dirty="0" err="1" smtClean="0"/>
              <a:t>used</a:t>
            </a:r>
            <a:r>
              <a:rPr lang="de-DE" dirty="0" smtClean="0"/>
              <a:t> in a </a:t>
            </a:r>
            <a:r>
              <a:rPr lang="de-DE" dirty="0" err="1" smtClean="0"/>
              <a:t>previous</a:t>
            </a:r>
            <a:r>
              <a:rPr lang="de-DE" dirty="0" smtClean="0"/>
              <a:t> </a:t>
            </a:r>
            <a:r>
              <a:rPr lang="de-DE" dirty="0" err="1" smtClean="0"/>
              <a:t>game</a:t>
            </a:r>
            <a:r>
              <a:rPr lang="de-DE" dirty="0" smtClean="0"/>
              <a:t>:</a:t>
            </a:r>
          </a:p>
          <a:p>
            <a:pPr lvl="1"/>
            <a:r>
              <a:rPr lang="de-DE" dirty="0" smtClean="0"/>
              <a:t>Yes:</a:t>
            </a:r>
            <a:br>
              <a:rPr lang="de-DE" dirty="0" smtClean="0"/>
            </a:br>
            <a:r>
              <a:rPr lang="de-DE" dirty="0" smtClean="0"/>
              <a:t>	Check </a:t>
            </a:r>
            <a:r>
              <a:rPr lang="de-DE" dirty="0" err="1" smtClean="0"/>
              <a:t>if</a:t>
            </a:r>
            <a:r>
              <a:rPr lang="de-DE" dirty="0" smtClean="0"/>
              <a:t> </a:t>
            </a:r>
            <a:r>
              <a:rPr lang="de-DE" dirty="0" err="1" smtClean="0"/>
              <a:t>win</a:t>
            </a:r>
            <a:r>
              <a:rPr lang="de-DE" dirty="0" smtClean="0"/>
              <a:t> </a:t>
            </a:r>
            <a:r>
              <a:rPr lang="de-DE" dirty="0" err="1" smtClean="0"/>
              <a:t>or</a:t>
            </a:r>
            <a:r>
              <a:rPr lang="de-DE" dirty="0" smtClean="0"/>
              <a:t> </a:t>
            </a:r>
            <a:r>
              <a:rPr lang="de-DE" dirty="0" err="1" smtClean="0"/>
              <a:t>loose</a:t>
            </a:r>
            <a:r>
              <a:rPr lang="de-DE" dirty="0" smtClean="0"/>
              <a:t> rate was </a:t>
            </a:r>
            <a:r>
              <a:rPr lang="de-DE" dirty="0" err="1" smtClean="0"/>
              <a:t>higher</a:t>
            </a:r>
            <a:r>
              <a:rPr lang="de-DE" dirty="0" smtClean="0"/>
              <a:t>: </a:t>
            </a:r>
            <a:br>
              <a:rPr lang="de-DE" dirty="0" smtClean="0"/>
            </a:br>
            <a:r>
              <a:rPr lang="de-DE" dirty="0" smtClean="0"/>
              <a:t>	-&gt; </a:t>
            </a:r>
            <a:r>
              <a:rPr lang="de-DE" dirty="0" err="1" smtClean="0"/>
              <a:t>perform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same </a:t>
            </a:r>
            <a:r>
              <a:rPr lang="de-DE" dirty="0" err="1" smtClean="0"/>
              <a:t>action</a:t>
            </a:r>
            <a:r>
              <a:rPr lang="de-DE" dirty="0" smtClean="0"/>
              <a:t> </a:t>
            </a:r>
            <a:r>
              <a:rPr lang="de-DE" dirty="0" err="1" smtClean="0"/>
              <a:t>as</a:t>
            </a:r>
            <a:r>
              <a:rPr lang="de-DE" dirty="0" smtClean="0"/>
              <a:t> last time</a:t>
            </a:r>
          </a:p>
          <a:p>
            <a:pPr lvl="1"/>
            <a:r>
              <a:rPr lang="de-DE" dirty="0" err="1" smtClean="0"/>
              <a:t>No</a:t>
            </a:r>
            <a:r>
              <a:rPr lang="de-DE" dirty="0" smtClean="0"/>
              <a:t>:</a:t>
            </a:r>
            <a:br>
              <a:rPr lang="de-DE" dirty="0" smtClean="0"/>
            </a:br>
            <a:r>
              <a:rPr lang="de-DE" dirty="0" smtClean="0"/>
              <a:t>	</a:t>
            </a:r>
            <a:r>
              <a:rPr lang="de-DE" dirty="0" err="1" smtClean="0"/>
              <a:t>use</a:t>
            </a:r>
            <a:r>
              <a:rPr lang="de-DE" dirty="0" smtClean="0"/>
              <a:t>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 smtClean="0"/>
              <a:t>BasicStrategyAgent</a:t>
            </a:r>
            <a:r>
              <a:rPr lang="de-DE" dirty="0" smtClean="0"/>
              <a:t> </a:t>
            </a:r>
            <a:r>
              <a:rPr lang="de-DE" dirty="0" err="1" smtClean="0"/>
              <a:t>to</a:t>
            </a:r>
            <a:r>
              <a:rPr lang="de-DE" dirty="0" smtClean="0"/>
              <a:t> do a </a:t>
            </a:r>
            <a:r>
              <a:rPr lang="de-DE" dirty="0" err="1" smtClean="0"/>
              <a:t>move</a:t>
            </a:r>
            <a:endParaRPr lang="de-DE" dirty="0"/>
          </a:p>
          <a:p>
            <a:r>
              <a:rPr lang="de-DE" dirty="0"/>
              <a:t>s</a:t>
            </a:r>
            <a:r>
              <a:rPr lang="de-DE" dirty="0" smtClean="0"/>
              <a:t>ave </a:t>
            </a:r>
            <a:r>
              <a:rPr lang="de-DE" dirty="0" err="1" smtClean="0"/>
              <a:t>the</a:t>
            </a:r>
            <a:r>
              <a:rPr lang="de-DE" dirty="0" smtClean="0"/>
              <a:t> last </a:t>
            </a:r>
            <a:r>
              <a:rPr lang="de-DE" dirty="0" err="1" smtClean="0"/>
              <a:t>result</a:t>
            </a:r>
            <a:endParaRPr lang="de-DE" dirty="0" smtClean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7066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 smtClean="0"/>
              <a:t>Thank</a:t>
            </a:r>
            <a:r>
              <a:rPr lang="de-DE" dirty="0" smtClean="0"/>
              <a:t> </a:t>
            </a:r>
            <a:r>
              <a:rPr lang="de-DE" dirty="0" err="1" smtClean="0"/>
              <a:t>you</a:t>
            </a:r>
            <a:r>
              <a:rPr lang="de-DE" dirty="0" smtClean="0"/>
              <a:t> </a:t>
            </a:r>
            <a:r>
              <a:rPr lang="de-DE" dirty="0" err="1" smtClean="0"/>
              <a:t>for</a:t>
            </a:r>
            <a:r>
              <a:rPr lang="de-DE" dirty="0" smtClean="0"/>
              <a:t> </a:t>
            </a:r>
            <a:r>
              <a:rPr lang="de-DE" dirty="0" err="1" smtClean="0"/>
              <a:t>your</a:t>
            </a:r>
            <a:r>
              <a:rPr lang="de-DE" dirty="0" smtClean="0"/>
              <a:t> </a:t>
            </a:r>
            <a:r>
              <a:rPr lang="de-DE" dirty="0" err="1" smtClean="0"/>
              <a:t>attention</a:t>
            </a:r>
            <a:r>
              <a:rPr lang="de-DE" dirty="0" smtClean="0"/>
              <a:t/>
            </a:r>
            <a:br>
              <a:rPr lang="de-DE" dirty="0" smtClean="0"/>
            </a:br>
            <a:r>
              <a:rPr lang="de-DE" dirty="0" err="1" smtClean="0"/>
              <a:t>and</a:t>
            </a:r>
            <a:r>
              <a:rPr lang="de-DE" dirty="0" smtClean="0"/>
              <a:t> </a:t>
            </a:r>
            <a:r>
              <a:rPr lang="de-DE" dirty="0" err="1" smtClean="0"/>
              <a:t>have</a:t>
            </a:r>
            <a:r>
              <a:rPr lang="de-DE" dirty="0" smtClean="0"/>
              <a:t> a </a:t>
            </a:r>
            <a:r>
              <a:rPr lang="de-DE" dirty="0" err="1" smtClean="0"/>
              <a:t>nice</a:t>
            </a:r>
            <a:r>
              <a:rPr lang="de-DE" dirty="0" smtClean="0"/>
              <a:t> Black Jack.</a:t>
            </a:r>
            <a:endParaRPr lang="de-DE" dirty="0"/>
          </a:p>
        </p:txBody>
      </p:sp>
      <p:pic>
        <p:nvPicPr>
          <p:cNvPr id="1026" name="Picture 2" descr="ttps://lh4.ggpht.com/-fd1T1ZGYi01Aohv_f96h_wXr9iJvz8u9A9CtrlTVE-wjNy5wIb8OPO6618ii_qcTU0=w300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000" y="2096294"/>
            <a:ext cx="381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Foliennummernplatzhalt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33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89018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Black Jack</a:t>
            </a:r>
            <a:endParaRPr lang="de-DE" dirty="0"/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2213908"/>
            <a:ext cx="10515600" cy="1608083"/>
          </a:xfrm>
        </p:spPr>
        <p:txBody>
          <a:bodyPr/>
          <a:lstStyle/>
          <a:p>
            <a:r>
              <a:rPr lang="de-DE" dirty="0"/>
              <a:t> 2 – 9 : </a:t>
            </a:r>
            <a:r>
              <a:rPr lang="de-DE" dirty="0" err="1" smtClean="0"/>
              <a:t>the</a:t>
            </a:r>
            <a:r>
              <a:rPr lang="de-DE" dirty="0" smtClean="0"/>
              <a:t> </a:t>
            </a:r>
            <a:r>
              <a:rPr lang="de-DE" dirty="0" err="1"/>
              <a:t>value</a:t>
            </a:r>
            <a:r>
              <a:rPr lang="de-DE" dirty="0"/>
              <a:t> </a:t>
            </a:r>
            <a:r>
              <a:rPr lang="de-DE" dirty="0" err="1"/>
              <a:t>shown</a:t>
            </a:r>
            <a:r>
              <a:rPr lang="de-DE" dirty="0"/>
              <a:t> on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card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kings</a:t>
            </a:r>
            <a:r>
              <a:rPr lang="de-DE" dirty="0"/>
              <a:t>, </a:t>
            </a:r>
            <a:r>
              <a:rPr lang="de-DE" dirty="0" err="1"/>
              <a:t>queens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jacks</a:t>
            </a:r>
            <a:r>
              <a:rPr lang="de-DE" dirty="0"/>
              <a:t> : 10 </a:t>
            </a:r>
            <a:r>
              <a:rPr lang="de-DE" dirty="0" err="1"/>
              <a:t>points</a:t>
            </a:r>
            <a:endParaRPr lang="de-DE" dirty="0"/>
          </a:p>
          <a:p>
            <a:r>
              <a:rPr lang="de-DE" dirty="0"/>
              <a:t> </a:t>
            </a:r>
            <a:r>
              <a:rPr lang="de-DE" dirty="0" err="1" smtClean="0"/>
              <a:t>ace</a:t>
            </a:r>
            <a:r>
              <a:rPr lang="de-DE" dirty="0" smtClean="0"/>
              <a:t> </a:t>
            </a:r>
            <a:r>
              <a:rPr lang="de-DE" dirty="0"/>
              <a:t>: </a:t>
            </a:r>
            <a:r>
              <a:rPr lang="de-DE" dirty="0" err="1"/>
              <a:t>e</a:t>
            </a:r>
            <a:r>
              <a:rPr lang="de-DE" dirty="0" err="1" smtClean="0"/>
              <a:t>ither</a:t>
            </a:r>
            <a:r>
              <a:rPr lang="de-DE" dirty="0" smtClean="0"/>
              <a:t> </a:t>
            </a:r>
            <a:r>
              <a:rPr lang="de-DE" dirty="0"/>
              <a:t>1 </a:t>
            </a:r>
            <a:r>
              <a:rPr lang="de-DE" dirty="0" err="1"/>
              <a:t>or</a:t>
            </a:r>
            <a:r>
              <a:rPr lang="de-DE" dirty="0"/>
              <a:t> 11 </a:t>
            </a:r>
            <a:r>
              <a:rPr lang="de-DE" dirty="0" err="1"/>
              <a:t>points</a:t>
            </a:r>
            <a:r>
              <a:rPr lang="de-DE" dirty="0"/>
              <a:t> (</a:t>
            </a:r>
            <a:r>
              <a:rPr lang="de-DE" dirty="0" err="1"/>
              <a:t>freely</a:t>
            </a:r>
            <a:r>
              <a:rPr lang="de-DE" dirty="0"/>
              <a:t> </a:t>
            </a:r>
            <a:r>
              <a:rPr lang="de-DE" dirty="0" err="1"/>
              <a:t>decidable</a:t>
            </a:r>
            <a:r>
              <a:rPr lang="de-DE" dirty="0"/>
              <a:t>)</a:t>
            </a:r>
          </a:p>
          <a:p>
            <a:endParaRPr lang="de-DE" dirty="0"/>
          </a:p>
        </p:txBody>
      </p:sp>
      <p:sp>
        <p:nvSpPr>
          <p:cNvPr id="6" name="Textfeld 5"/>
          <p:cNvSpPr txBox="1"/>
          <p:nvPr/>
        </p:nvSpPr>
        <p:spPr>
          <a:xfrm>
            <a:off x="838200" y="1690688"/>
            <a:ext cx="181459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c</a:t>
            </a:r>
            <a:r>
              <a:rPr lang="de-DE" sz="2800" dirty="0" err="1" smtClean="0"/>
              <a:t>ard</a:t>
            </a:r>
            <a:r>
              <a:rPr lang="de-DE" sz="2800" dirty="0" smtClean="0"/>
              <a:t> </a:t>
            </a:r>
            <a:r>
              <a:rPr lang="de-DE" sz="2800" dirty="0" err="1" smtClean="0"/>
              <a:t>values</a:t>
            </a:r>
            <a:endParaRPr lang="de-DE" sz="2800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94FF45D-9161-CB43-85E8-39206368FD44}" type="slidenum">
              <a:rPr lang="de-DE" smtClean="0"/>
              <a:t>4</a:t>
            </a:fld>
            <a:endParaRPr lang="de-DE"/>
          </a:p>
        </p:txBody>
      </p:sp>
      <p:sp>
        <p:nvSpPr>
          <p:cNvPr id="7" name="Textfeld 6"/>
          <p:cNvSpPr txBox="1"/>
          <p:nvPr/>
        </p:nvSpPr>
        <p:spPr>
          <a:xfrm>
            <a:off x="838200" y="3821991"/>
            <a:ext cx="113653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de-DE" sz="2800" dirty="0" err="1"/>
              <a:t>m</a:t>
            </a:r>
            <a:r>
              <a:rPr lang="de-DE" sz="2800" dirty="0" err="1" smtClean="0"/>
              <a:t>oves</a:t>
            </a:r>
            <a:endParaRPr lang="de-DE" sz="2800" dirty="0"/>
          </a:p>
        </p:txBody>
      </p:sp>
      <p:sp>
        <p:nvSpPr>
          <p:cNvPr id="9" name="Inhaltsplatzhalter 2"/>
          <p:cNvSpPr txBox="1">
            <a:spLocks/>
          </p:cNvSpPr>
          <p:nvPr/>
        </p:nvSpPr>
        <p:spPr>
          <a:xfrm>
            <a:off x="838200" y="4345211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Hit</a:t>
            </a:r>
          </a:p>
          <a:p>
            <a:r>
              <a:rPr lang="de-DE" dirty="0" smtClean="0"/>
              <a:t>Stand</a:t>
            </a:r>
          </a:p>
          <a:p>
            <a:r>
              <a:rPr lang="de-DE" dirty="0" smtClean="0"/>
              <a:t>Double / Double Down</a:t>
            </a:r>
            <a:endParaRPr lang="de-DE" dirty="0"/>
          </a:p>
        </p:txBody>
      </p:sp>
      <p:sp>
        <p:nvSpPr>
          <p:cNvPr id="10" name="Inhaltsplatzhalter 2"/>
          <p:cNvSpPr txBox="1">
            <a:spLocks/>
          </p:cNvSpPr>
          <p:nvPr/>
        </p:nvSpPr>
        <p:spPr>
          <a:xfrm>
            <a:off x="5205247" y="4345210"/>
            <a:ext cx="3807374" cy="16080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dirty="0" smtClean="0"/>
              <a:t>Split</a:t>
            </a:r>
          </a:p>
          <a:p>
            <a:r>
              <a:rPr lang="de-DE" dirty="0" smtClean="0"/>
              <a:t>Surrender</a:t>
            </a:r>
          </a:p>
          <a:p>
            <a:r>
              <a:rPr lang="de-DE" dirty="0" err="1" smtClean="0"/>
              <a:t>Bust</a:t>
            </a:r>
            <a:r>
              <a:rPr lang="de-DE" dirty="0" smtClean="0"/>
              <a:t> / Break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939819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endParaRPr lang="de-DE" dirty="0"/>
          </a:p>
        </p:txBody>
      </p:sp>
      <p:sp>
        <p:nvSpPr>
          <p:cNvPr id="4" name="Textfeld 3"/>
          <p:cNvSpPr txBox="1"/>
          <p:nvPr/>
        </p:nvSpPr>
        <p:spPr>
          <a:xfrm>
            <a:off x="1120462" y="1944710"/>
            <a:ext cx="10586434" cy="31085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c</a:t>
            </a:r>
            <a:r>
              <a:rPr lang="de-DE" sz="2800" dirty="0" err="1" smtClean="0"/>
              <a:t>ommon</a:t>
            </a:r>
            <a:r>
              <a:rPr lang="de-DE" sz="2800" dirty="0" smtClean="0"/>
              <a:t> </a:t>
            </a:r>
            <a:r>
              <a:rPr lang="de-DE" sz="2800" dirty="0" err="1" smtClean="0"/>
              <a:t>rules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Soft 17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smtClean="0"/>
              <a:t>Card </a:t>
            </a:r>
            <a:r>
              <a:rPr lang="de-DE" sz="2800" dirty="0" err="1" smtClean="0"/>
              <a:t>Counting</a:t>
            </a: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Strategy</a:t>
            </a:r>
            <a:r>
              <a:rPr lang="de-DE" sz="2800" dirty="0" smtClean="0"/>
              <a:t> Table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2548022-A80C-8041-87E8-A2DC8CBA0621}" type="slidenum">
              <a:rPr lang="de-DE" dirty="0"/>
              <a:t>5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6804669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</a:t>
            </a:r>
            <a:r>
              <a:rPr lang="de-DE" dirty="0" err="1" smtClean="0"/>
              <a:t>common</a:t>
            </a:r>
            <a:r>
              <a:rPr lang="de-DE" dirty="0" smtClean="0"/>
              <a:t> </a:t>
            </a:r>
            <a:r>
              <a:rPr lang="de-DE" dirty="0" err="1" smtClean="0"/>
              <a:t>rules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n</a:t>
            </a:r>
            <a:r>
              <a:rPr lang="de-DE" sz="2800" dirty="0" err="1" smtClean="0"/>
              <a:t>ever</a:t>
            </a:r>
            <a:r>
              <a:rPr lang="de-DE" sz="2800" dirty="0" smtClean="0"/>
              <a:t> </a:t>
            </a:r>
            <a:r>
              <a:rPr lang="de-DE" sz="2800" dirty="0" err="1" smtClean="0"/>
              <a:t>over</a:t>
            </a:r>
            <a:r>
              <a:rPr lang="de-DE" sz="2800" dirty="0" smtClean="0"/>
              <a:t> 21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&gt;= 7 &amp; </a:t>
            </a:r>
            <a:r>
              <a:rPr lang="de-DE" sz="2800" dirty="0" err="1" smtClean="0"/>
              <a:t>player</a:t>
            </a:r>
            <a:r>
              <a:rPr lang="de-DE" sz="2800" dirty="0" smtClean="0"/>
              <a:t> &lt; 16 -&gt; HIT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 smtClean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&lt;= 6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&lt;= </a:t>
            </a:r>
            <a:r>
              <a:rPr lang="de-DE" sz="2800" dirty="0" smtClean="0"/>
              <a:t>11 -&gt; HIT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&gt;= 7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d</a:t>
            </a:r>
            <a:r>
              <a:rPr lang="de-DE" sz="2800" dirty="0" err="1" smtClean="0"/>
              <a:t>ealer</a:t>
            </a:r>
            <a:r>
              <a:rPr lang="de-DE" sz="2800" dirty="0" smtClean="0"/>
              <a:t> &lt;= 6 &amp; </a:t>
            </a:r>
            <a:r>
              <a:rPr lang="de-DE" sz="2800" dirty="0" err="1"/>
              <a:t>p</a:t>
            </a:r>
            <a:r>
              <a:rPr lang="de-DE" sz="2800" dirty="0" err="1" smtClean="0"/>
              <a:t>layer</a:t>
            </a:r>
            <a:r>
              <a:rPr lang="de-DE" sz="2800" dirty="0" smtClean="0"/>
              <a:t> </a:t>
            </a:r>
            <a:r>
              <a:rPr lang="de-DE" sz="2800" dirty="0"/>
              <a:t>&gt;= </a:t>
            </a:r>
            <a:r>
              <a:rPr lang="de-DE" sz="2800" dirty="0" smtClean="0"/>
              <a:t>12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6D9491EB-0C61-1245-BB0D-9D3B23F8FDA4}" type="slidenum">
              <a:rPr lang="de-DE" smtClean="0"/>
              <a:t>6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706043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Soft 17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 smtClean="0"/>
              <a:t>ace</a:t>
            </a:r>
            <a:r>
              <a:rPr lang="de-DE" sz="2800" dirty="0" smtClean="0"/>
              <a:t> + 6 -&gt;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800" dirty="0" err="1"/>
              <a:t>h</a:t>
            </a:r>
            <a:r>
              <a:rPr lang="de-DE" sz="2800" dirty="0" err="1" smtClean="0"/>
              <a:t>and</a:t>
            </a:r>
            <a:r>
              <a:rPr lang="de-DE" sz="2800" dirty="0" smtClean="0"/>
              <a:t> &gt;= 17 -&gt; STAND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de-DE" sz="2800" dirty="0"/>
          </a:p>
          <a:p>
            <a:r>
              <a:rPr lang="de-DE" sz="2800" dirty="0" smtClean="0"/>
              <a:t>Hit Soft: </a:t>
            </a:r>
            <a:r>
              <a:rPr lang="de-DE" sz="2800" dirty="0" err="1" smtClean="0"/>
              <a:t>ace</a:t>
            </a:r>
            <a:r>
              <a:rPr lang="de-DE" sz="2800" dirty="0" smtClean="0"/>
              <a:t> + 6 -&gt; HIT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7DC75731-CF16-F74F-A36D-E0036410A272}" type="slidenum">
              <a:rPr lang="de-DE" smtClean="0"/>
              <a:t>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49698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10586434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High Low: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err="1" smtClean="0"/>
              <a:t>introduced</a:t>
            </a:r>
            <a:r>
              <a:rPr lang="de-DE" sz="2800" dirty="0" smtClean="0"/>
              <a:t> in 1963 </a:t>
            </a:r>
            <a:r>
              <a:rPr lang="de-DE" sz="2800" dirty="0" err="1" smtClean="0"/>
              <a:t>by</a:t>
            </a:r>
            <a:r>
              <a:rPr lang="de-DE" sz="2800" dirty="0" smtClean="0"/>
              <a:t> Harvey </a:t>
            </a:r>
            <a:r>
              <a:rPr lang="de-DE" sz="2800" dirty="0" err="1" smtClean="0"/>
              <a:t>Dubner</a:t>
            </a:r>
            <a:endParaRPr lang="de-DE" sz="2800" dirty="0" smtClean="0"/>
          </a:p>
          <a:p>
            <a:pPr marL="457200" indent="-457200">
              <a:buFont typeface="Arial" panose="020B0604020202020204" pitchFamily="34" charset="0"/>
              <a:buChar char="•"/>
            </a:pPr>
            <a:endParaRPr lang="de-DE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de-DE" sz="2800" dirty="0" smtClean="0"/>
              <a:t>5 </a:t>
            </a:r>
            <a:r>
              <a:rPr lang="de-DE" sz="2800" dirty="0" err="1"/>
              <a:t>s</a:t>
            </a:r>
            <a:r>
              <a:rPr lang="de-DE" sz="2800" dirty="0" err="1" smtClean="0"/>
              <a:t>teps</a:t>
            </a:r>
            <a:endParaRPr lang="de-DE" sz="2800" dirty="0"/>
          </a:p>
        </p:txBody>
      </p:sp>
      <p:sp>
        <p:nvSpPr>
          <p:cNvPr id="6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1A309C7-1088-874C-AF7A-EAFE502774D1}" type="slidenum">
              <a:rPr lang="de-DE" smtClean="0"/>
              <a:t>8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2594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688023"/>
            <a:ext cx="9144000" cy="935037"/>
          </a:xfrm>
        </p:spPr>
        <p:txBody>
          <a:bodyPr/>
          <a:lstStyle/>
          <a:p>
            <a:r>
              <a:rPr lang="de-DE" dirty="0" err="1" smtClean="0"/>
              <a:t>Strategies</a:t>
            </a:r>
            <a:r>
              <a:rPr lang="de-DE" dirty="0" smtClean="0"/>
              <a:t>: Card </a:t>
            </a:r>
            <a:r>
              <a:rPr lang="de-DE" dirty="0" err="1" smtClean="0"/>
              <a:t>Counting</a:t>
            </a:r>
            <a:endParaRPr lang="de-DE" dirty="0"/>
          </a:p>
        </p:txBody>
      </p:sp>
      <p:sp>
        <p:nvSpPr>
          <p:cNvPr id="5" name="Textfeld 4"/>
          <p:cNvSpPr txBox="1"/>
          <p:nvPr/>
        </p:nvSpPr>
        <p:spPr>
          <a:xfrm>
            <a:off x="1120462" y="1944710"/>
            <a:ext cx="505173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2800" b="1" dirty="0" err="1"/>
              <a:t>s</a:t>
            </a:r>
            <a:r>
              <a:rPr lang="de-DE" sz="2800" b="1" dirty="0" err="1" smtClean="0"/>
              <a:t>tep</a:t>
            </a:r>
            <a:r>
              <a:rPr lang="de-DE" sz="2800" b="1" dirty="0" smtClean="0"/>
              <a:t> 1:</a:t>
            </a:r>
          </a:p>
          <a:p>
            <a:endParaRPr lang="de-DE" sz="2800" b="1" dirty="0" smtClean="0"/>
          </a:p>
          <a:p>
            <a:r>
              <a:rPr lang="de-DE" sz="2800" dirty="0" err="1"/>
              <a:t>a</a:t>
            </a:r>
            <a:r>
              <a:rPr lang="de-DE" sz="2800" dirty="0" err="1" smtClean="0"/>
              <a:t>ssign</a:t>
            </a:r>
            <a:r>
              <a:rPr lang="de-DE" sz="2800" dirty="0" smtClean="0"/>
              <a:t> a </a:t>
            </a:r>
            <a:r>
              <a:rPr lang="de-DE" sz="2800" dirty="0" err="1" smtClean="0"/>
              <a:t>point</a:t>
            </a:r>
            <a:r>
              <a:rPr lang="de-DE" sz="2800" dirty="0" smtClean="0"/>
              <a:t> </a:t>
            </a:r>
            <a:r>
              <a:rPr lang="de-DE" sz="2800" dirty="0" err="1" smtClean="0"/>
              <a:t>value</a:t>
            </a:r>
            <a:r>
              <a:rPr lang="de-DE" sz="2800" dirty="0" smtClean="0"/>
              <a:t> </a:t>
            </a:r>
            <a:r>
              <a:rPr lang="de-DE" sz="2800" dirty="0" err="1" smtClean="0"/>
              <a:t>to</a:t>
            </a:r>
            <a:r>
              <a:rPr lang="de-DE" sz="2800" dirty="0" smtClean="0"/>
              <a:t> </a:t>
            </a:r>
            <a:r>
              <a:rPr lang="de-DE" sz="2800" dirty="0" err="1" smtClean="0"/>
              <a:t>each</a:t>
            </a:r>
            <a:r>
              <a:rPr lang="de-DE" sz="2800" dirty="0" smtClean="0"/>
              <a:t> rank</a:t>
            </a:r>
            <a:endParaRPr lang="de-DE" sz="2800" dirty="0"/>
          </a:p>
        </p:txBody>
      </p:sp>
      <p:pic>
        <p:nvPicPr>
          <p:cNvPr id="3" name="Grafik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68248" y="1623060"/>
            <a:ext cx="3467584" cy="5077534"/>
          </a:xfrm>
          <a:prstGeom prst="rect">
            <a:avLst/>
          </a:prstGeom>
        </p:spPr>
      </p:pic>
      <p:sp>
        <p:nvSpPr>
          <p:cNvPr id="7" name="Foliennummernplatzhalter 1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2910C3C8-5250-AD43-A9C6-BC77EDE02099}" type="slidenum">
              <a:rPr lang="de-DE" smtClean="0"/>
              <a:t>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359512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934</Words>
  <Application>Microsoft Office PowerPoint</Application>
  <PresentationFormat>Benutzerdefiniert</PresentationFormat>
  <Paragraphs>337</Paragraphs>
  <Slides>33</Slides>
  <Notes>7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33</vt:i4>
      </vt:variant>
    </vt:vector>
  </HeadingPairs>
  <TitlesOfParts>
    <vt:vector size="34" baseType="lpstr">
      <vt:lpstr>Office-Design</vt:lpstr>
      <vt:lpstr>Black Jack</vt:lpstr>
      <vt:lpstr>Index</vt:lpstr>
      <vt:lpstr>Black Jack</vt:lpstr>
      <vt:lpstr>Black Jack</vt:lpstr>
      <vt:lpstr>Strategies</vt:lpstr>
      <vt:lpstr>Strategies: common rules</vt:lpstr>
      <vt:lpstr>Strategies: Soft 17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Strategies: Card Counting</vt:lpstr>
      <vt:lpstr>PowerPoint-Präsentation</vt:lpstr>
      <vt:lpstr>Strategies: Table</vt:lpstr>
      <vt:lpstr>AI relevance</vt:lpstr>
      <vt:lpstr>Agent‘s Performance</vt:lpstr>
      <vt:lpstr>Agent‘s Performance (2)</vt:lpstr>
      <vt:lpstr>Software Design &amp; Architecture</vt:lpstr>
      <vt:lpstr>Basics</vt:lpstr>
      <vt:lpstr>Black Jack API</vt:lpstr>
      <vt:lpstr>Modifications needed</vt:lpstr>
      <vt:lpstr>BaseAgent</vt:lpstr>
      <vt:lpstr>PowerPoint-Präsentation</vt:lpstr>
      <vt:lpstr>PowerPoint-Präsentation</vt:lpstr>
      <vt:lpstr>PowerPoint-Präsentation</vt:lpstr>
      <vt:lpstr>Agent Implementation</vt:lpstr>
      <vt:lpstr>Methods to implement</vt:lpstr>
      <vt:lpstr>Simple – ReflexAgent</vt:lpstr>
      <vt:lpstr>GoalBased – HitUntilAgent / SaveAgent</vt:lpstr>
      <vt:lpstr>ModelBased - BasicStrategy</vt:lpstr>
      <vt:lpstr>Learning – LearningAgent</vt:lpstr>
      <vt:lpstr>Thank you for your attention and have a nice Black Jack.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Blackjack</dc:title>
  <dc:creator>Ein Microsoft Office-Anwender</dc:creator>
  <cp:lastModifiedBy>Daniel Sikeler</cp:lastModifiedBy>
  <cp:revision>46</cp:revision>
  <dcterms:created xsi:type="dcterms:W3CDTF">2015-06-30T13:22:07Z</dcterms:created>
  <dcterms:modified xsi:type="dcterms:W3CDTF">2015-07-05T13:16:03Z</dcterms:modified>
</cp:coreProperties>
</file>